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7" r:id="rId1"/>
    <p:sldMasterId id="2147484079" r:id="rId2"/>
  </p:sldMasterIdLst>
  <p:notesMasterIdLst>
    <p:notesMasterId r:id="rId46"/>
  </p:notesMasterIdLst>
  <p:handoutMasterIdLst>
    <p:handoutMasterId r:id="rId47"/>
  </p:handoutMasterIdLst>
  <p:sldIdLst>
    <p:sldId id="256" r:id="rId3"/>
    <p:sldId id="257" r:id="rId4"/>
    <p:sldId id="286" r:id="rId5"/>
    <p:sldId id="258" r:id="rId6"/>
    <p:sldId id="287" r:id="rId7"/>
    <p:sldId id="259" r:id="rId8"/>
    <p:sldId id="288" r:id="rId9"/>
    <p:sldId id="260" r:id="rId10"/>
    <p:sldId id="289" r:id="rId11"/>
    <p:sldId id="263" r:id="rId12"/>
    <p:sldId id="264" r:id="rId13"/>
    <p:sldId id="291" r:id="rId14"/>
    <p:sldId id="265" r:id="rId15"/>
    <p:sldId id="292" r:id="rId16"/>
    <p:sldId id="261" r:id="rId17"/>
    <p:sldId id="266" r:id="rId18"/>
    <p:sldId id="262" r:id="rId19"/>
    <p:sldId id="290" r:id="rId20"/>
    <p:sldId id="267" r:id="rId21"/>
    <p:sldId id="268" r:id="rId22"/>
    <p:sldId id="269" r:id="rId23"/>
    <p:sldId id="293" r:id="rId24"/>
    <p:sldId id="270" r:id="rId25"/>
    <p:sldId id="294" r:id="rId26"/>
    <p:sldId id="271" r:id="rId27"/>
    <p:sldId id="272" r:id="rId28"/>
    <p:sldId id="277" r:id="rId29"/>
    <p:sldId id="298" r:id="rId30"/>
    <p:sldId id="273" r:id="rId31"/>
    <p:sldId id="274" r:id="rId32"/>
    <p:sldId id="275" r:id="rId33"/>
    <p:sldId id="276" r:id="rId34"/>
    <p:sldId id="295" r:id="rId35"/>
    <p:sldId id="278" r:id="rId36"/>
    <p:sldId id="299" r:id="rId37"/>
    <p:sldId id="279" r:id="rId38"/>
    <p:sldId id="280" r:id="rId39"/>
    <p:sldId id="297" r:id="rId40"/>
    <p:sldId id="281" r:id="rId41"/>
    <p:sldId id="282" r:id="rId42"/>
    <p:sldId id="283" r:id="rId43"/>
    <p:sldId id="284" r:id="rId44"/>
    <p:sldId id="285" r:id="rId4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0" autoAdjust="0"/>
    <p:restoredTop sz="86462" autoAdjust="0"/>
  </p:normalViewPr>
  <p:slideViewPr>
    <p:cSldViewPr>
      <p:cViewPr varScale="1">
        <p:scale>
          <a:sx n="95" d="100"/>
          <a:sy n="95" d="100"/>
        </p:scale>
        <p:origin x="-126" y="-108"/>
      </p:cViewPr>
      <p:guideLst>
        <p:guide orient="horz" pos="2160"/>
        <p:guide pos="2880"/>
      </p:guideLst>
    </p:cSldViewPr>
  </p:slideViewPr>
  <p:outlineViewPr>
    <p:cViewPr>
      <p:scale>
        <a:sx n="33" d="100"/>
        <a:sy n="33" d="100"/>
      </p:scale>
      <p:origin x="0" y="2326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215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47C3BB83-F10C-4186-BD24-BEE260023563}" type="datetimeFigureOut">
              <a:rPr lang="en-US"/>
              <a:pPr>
                <a:defRPr/>
              </a:pPr>
              <a:t>8/23/2013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8614F8B9-5B1F-41F2-8020-06DB4981FAC4}" type="slidenum">
              <a:rPr lang="en-US"/>
              <a:pPr>
                <a:defRPr/>
              </a:pPr>
              <a:t>‹#›</a:t>
            </a:fld>
            <a:endParaRPr lang="en-US"/>
          </a:p>
        </p:txBody>
      </p:sp>
    </p:spTree>
    <p:extLst>
      <p:ext uri="{BB962C8B-B14F-4D97-AF65-F5344CB8AC3E}">
        <p14:creationId xmlns:p14="http://schemas.microsoft.com/office/powerpoint/2010/main" val="3475198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F299F78-FA1D-4B4D-B2C6-419592950BF6}" type="datetimeFigureOut">
              <a:rPr lang="en-US"/>
              <a:pPr>
                <a:defRPr/>
              </a:pPr>
              <a:t>8/23/2013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D2AE8C6-56FC-4BC5-B269-AB0C1B24EE98}" type="slidenum">
              <a:rPr lang="en-US"/>
              <a:pPr>
                <a:defRPr/>
              </a:pPr>
              <a:t>‹#›</a:t>
            </a:fld>
            <a:endParaRPr lang="en-US"/>
          </a:p>
        </p:txBody>
      </p:sp>
    </p:spTree>
    <p:extLst>
      <p:ext uri="{BB962C8B-B14F-4D97-AF65-F5344CB8AC3E}">
        <p14:creationId xmlns:p14="http://schemas.microsoft.com/office/powerpoint/2010/main" val="6548734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7D657574-943E-4530-8C0D-A7997C50D683}" type="slidenum">
              <a:rPr lang="en-US" sz="1200" smtClean="0"/>
              <a:pPr eaLnBrk="1" hangingPunct="1"/>
              <a:t>15</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89D2300C-C1AD-44C3-BFEC-A71745154680}" type="slidenum">
              <a:rPr lang="en-US" sz="1200" smtClean="0"/>
              <a:pPr eaLnBrk="1" hangingPunct="1"/>
              <a:t>21</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0287ABCC-A04E-4B1C-A614-662F9624FE71}" type="slidenum">
              <a:rPr lang="en-US" sz="1200" smtClean="0"/>
              <a:pPr eaLnBrk="1" hangingPunct="1"/>
              <a:t>25</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0C730F33-F0DB-4E5F-9E55-A561EB753443}" type="slidenum">
              <a:rPr lang="en-US" sz="1200" smtClean="0"/>
              <a:pPr eaLnBrk="1" hangingPunct="1"/>
              <a:t>26</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EA7B8D4C-7DD4-414E-B5AD-604B77CACDEE}" type="slidenum">
              <a:rPr lang="en-US" sz="1200" smtClean="0"/>
              <a:pPr eaLnBrk="1" hangingPunct="1"/>
              <a:t>39</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21E24BEC-B1A8-4734-8B06-783807E95578}" type="slidenum">
              <a:rPr lang="en-US" sz="1200" smtClean="0"/>
              <a:pPr eaLnBrk="1" hangingPunct="1"/>
              <a:t>43</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382610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4074843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3117870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6A7B79-5AC5-45A8-A570-0459E537EA2A}" type="datetimeFigureOut">
              <a:rPr lang="en-US" smtClean="0"/>
              <a:t>8/23/2013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6A7B79-5AC5-45A8-A570-0459E537EA2A}" type="datetimeFigureOut">
              <a:rPr lang="en-US" smtClean="0"/>
              <a:t>8/23/2013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5EF4B7-FDE0-4E25-A87C-0F5EB091D88E}"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6A7B79-5AC5-45A8-A570-0459E537EA2A}" type="datetimeFigureOut">
              <a:rPr lang="en-US" smtClean="0"/>
              <a:t>8/23/2013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5EF4B7-FDE0-4E25-A87C-0F5EB091D88E}"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6A7B79-5AC5-45A8-A570-0459E537EA2A}" type="datetimeFigureOut">
              <a:rPr lang="en-US" smtClean="0"/>
              <a:t>8/23/2013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5EF4B7-FDE0-4E25-A87C-0F5EB091D88E}"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t>8/23/2013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2062009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t>8/23/2013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6A7B79-5AC5-45A8-A570-0459E537EA2A}" type="datetimeFigureOut">
              <a:rPr lang="en-US" smtClean="0"/>
              <a:t>8/23/2013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4195141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6A7B79-5AC5-45A8-A570-0459E537EA2A}" type="datetimeFigureOut">
              <a:rPr lang="en-US" smtClean="0"/>
              <a:t>8/23/2013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194696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6A7B79-5AC5-45A8-A570-0459E537EA2A}" type="datetimeFigureOut">
              <a:rPr lang="en-US" smtClean="0"/>
              <a:t>8/23/2013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2665703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6A7B79-5AC5-45A8-A570-0459E537EA2A}" type="datetimeFigureOut">
              <a:rPr lang="en-US" smtClean="0"/>
              <a:t>8/23/2013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2768429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6A7B79-5AC5-45A8-A570-0459E537EA2A}" type="datetimeFigureOut">
              <a:rPr lang="en-US" smtClean="0"/>
              <a:t>8/23/2013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2748173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t>8/23/2013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2447045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6A7B79-5AC5-45A8-A570-0459E537EA2A}" type="datetimeFigureOut">
              <a:rPr lang="en-US" smtClean="0"/>
              <a:t>8/23/2013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EF4B7-FDE0-4E25-A87C-0F5EB091D88E}" type="slidenum">
              <a:rPr lang="en-US" smtClean="0"/>
              <a:t>‹#›</a:t>
            </a:fld>
            <a:endParaRPr lang="en-US"/>
          </a:p>
        </p:txBody>
      </p:sp>
    </p:spTree>
    <p:extLst>
      <p:ext uri="{BB962C8B-B14F-4D97-AF65-F5344CB8AC3E}">
        <p14:creationId xmlns:p14="http://schemas.microsoft.com/office/powerpoint/2010/main" val="2066702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6A7B79-5AC5-45A8-A570-0459E537EA2A}" type="datetimeFigureOut">
              <a:rPr lang="en-US" smtClean="0"/>
              <a:t>8/23/2013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EF4B7-FDE0-4E25-A87C-0F5EB091D88E}" type="slidenum">
              <a:rPr lang="en-US" smtClean="0"/>
              <a:t>‹#›</a:t>
            </a:fld>
            <a:endParaRPr lang="en-US"/>
          </a:p>
        </p:txBody>
      </p:sp>
    </p:spTree>
    <p:extLst>
      <p:ext uri="{BB962C8B-B14F-4D97-AF65-F5344CB8AC3E}">
        <p14:creationId xmlns:p14="http://schemas.microsoft.com/office/powerpoint/2010/main" val="2190916925"/>
      </p:ext>
    </p:extLst>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57362" y="22860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DF6A7B79-5AC5-45A8-A570-0459E537EA2A}" type="datetimeFigureOut">
              <a:rPr lang="en-US" smtClean="0"/>
              <a:t>8/23/2013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55EF4B7-FDE0-4E25-A87C-0F5EB091D88E}"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 Id="rId5" Type="http://schemas.openxmlformats.org/officeDocument/2006/relationships/image" Target="../media/image15.jpeg"/><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ctrTitle" idx="4294967295"/>
          </p:nvPr>
        </p:nvSpPr>
        <p:spPr>
          <a:xfrm>
            <a:off x="1752600" y="2130425"/>
            <a:ext cx="7391400" cy="1470025"/>
          </a:xfrm>
        </p:spPr>
        <p:txBody>
          <a:bodyPr/>
          <a:lstStyle/>
          <a:p>
            <a:r>
              <a:rPr lang="en-US" smtClean="0"/>
              <a:t>Atmospheric Moisture</a:t>
            </a:r>
          </a:p>
        </p:txBody>
      </p:sp>
      <p:sp>
        <p:nvSpPr>
          <p:cNvPr id="14339" name="Subtitle 1"/>
          <p:cNvSpPr>
            <a:spLocks noGrp="1"/>
          </p:cNvSpPr>
          <p:nvPr>
            <p:ph type="subTitle" idx="4294967295"/>
          </p:nvPr>
        </p:nvSpPr>
        <p:spPr>
          <a:xfrm>
            <a:off x="3810000" y="3810000"/>
            <a:ext cx="5334000" cy="1754188"/>
          </a:xfrm>
        </p:spPr>
        <p:txBody>
          <a:bodyPr/>
          <a:lstStyle/>
          <a:p>
            <a:pPr marL="800100" lvl="2" indent="0" algn="ctr">
              <a:buFont typeface="Wingdings" pitchFamily="2" charset="2"/>
              <a:buNone/>
            </a:pPr>
            <a:r>
              <a:rPr lang="en-US" sz="3600" b="1" smtClean="0">
                <a:solidFill>
                  <a:srgbClr val="C00000"/>
                </a:solidFill>
              </a:rPr>
              <a:t>Chapter 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1143000" y="0"/>
            <a:ext cx="6934200" cy="1143000"/>
          </a:xfrm>
        </p:spPr>
        <p:txBody>
          <a:bodyPr/>
          <a:lstStyle/>
          <a:p>
            <a:pPr algn="ctr"/>
            <a:r>
              <a:rPr lang="en-US" sz="4800" dirty="0" smtClean="0"/>
              <a:t>Measures of Humidity</a:t>
            </a:r>
          </a:p>
        </p:txBody>
      </p:sp>
      <p:sp>
        <p:nvSpPr>
          <p:cNvPr id="23555" name="Text Placeholder 2"/>
          <p:cNvSpPr>
            <a:spLocks noGrp="1"/>
          </p:cNvSpPr>
          <p:nvPr>
            <p:ph type="body" idx="4294967295"/>
          </p:nvPr>
        </p:nvSpPr>
        <p:spPr>
          <a:xfrm>
            <a:off x="685800" y="1524000"/>
            <a:ext cx="7696200" cy="4530725"/>
          </a:xfrm>
        </p:spPr>
        <p:txBody>
          <a:bodyPr>
            <a:normAutofit/>
          </a:bodyPr>
          <a:lstStyle/>
          <a:p>
            <a:r>
              <a:rPr lang="en-US" b="1" dirty="0" smtClean="0"/>
              <a:t>Absolute Humidity</a:t>
            </a:r>
          </a:p>
          <a:p>
            <a:pPr lvl="1"/>
            <a:r>
              <a:rPr lang="en-US" sz="2400" dirty="0" smtClean="0"/>
              <a:t>The amount of water vapor in a </a:t>
            </a:r>
            <a:r>
              <a:rPr lang="en-US" sz="2400" b="1" dirty="0" smtClean="0"/>
              <a:t>given unit volume</a:t>
            </a:r>
            <a:r>
              <a:rPr lang="en-US" sz="2400" dirty="0" smtClean="0"/>
              <a:t> of air</a:t>
            </a:r>
          </a:p>
          <a:p>
            <a:pPr lvl="1"/>
            <a:endParaRPr lang="en-US" sz="1400" dirty="0" smtClean="0"/>
          </a:p>
          <a:p>
            <a:r>
              <a:rPr lang="en-US" b="1" dirty="0" smtClean="0"/>
              <a:t>Specific Humidity</a:t>
            </a:r>
          </a:p>
          <a:p>
            <a:pPr lvl="1"/>
            <a:r>
              <a:rPr lang="en-US" sz="2400" dirty="0" smtClean="0"/>
              <a:t>The </a:t>
            </a:r>
            <a:r>
              <a:rPr lang="en-US" sz="2400" b="1" dirty="0" smtClean="0"/>
              <a:t>ratio</a:t>
            </a:r>
            <a:r>
              <a:rPr lang="en-US" sz="2400" dirty="0" smtClean="0"/>
              <a:t> of a </a:t>
            </a:r>
            <a:r>
              <a:rPr lang="en-US" sz="2400" b="1" dirty="0" smtClean="0"/>
              <a:t>mass of water vapor </a:t>
            </a:r>
            <a:r>
              <a:rPr lang="en-US" sz="2400" dirty="0" smtClean="0"/>
              <a:t>per </a:t>
            </a:r>
            <a:r>
              <a:rPr lang="en-US" sz="2400" b="1" dirty="0" smtClean="0"/>
              <a:t>unit mass of dry air</a:t>
            </a:r>
          </a:p>
          <a:p>
            <a:pPr lvl="1"/>
            <a:endParaRPr lang="en-US" sz="2400" dirty="0" smtClean="0"/>
          </a:p>
          <a:p>
            <a:r>
              <a:rPr lang="en-US" b="1" dirty="0" smtClean="0"/>
              <a:t>Vapor Pressure</a:t>
            </a:r>
          </a:p>
          <a:p>
            <a:pPr lvl="1"/>
            <a:r>
              <a:rPr lang="en-US" sz="2400" dirty="0" smtClean="0"/>
              <a:t>The </a:t>
            </a:r>
            <a:r>
              <a:rPr lang="en-US" sz="2400" b="1" dirty="0" smtClean="0"/>
              <a:t>contribution</a:t>
            </a:r>
            <a:r>
              <a:rPr lang="en-US" sz="2400" dirty="0" smtClean="0"/>
              <a:t> of </a:t>
            </a:r>
            <a:r>
              <a:rPr lang="en-US" sz="2400" b="1" dirty="0" smtClean="0"/>
              <a:t>water vapor to the total pressure </a:t>
            </a:r>
            <a:r>
              <a:rPr lang="en-US" sz="2400" dirty="0" smtClean="0"/>
              <a:t>of the atmosphere at a given temperature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1219200" y="76200"/>
            <a:ext cx="6934200" cy="1143000"/>
          </a:xfrm>
        </p:spPr>
        <p:txBody>
          <a:bodyPr/>
          <a:lstStyle/>
          <a:p>
            <a:pPr algn="ctr"/>
            <a:r>
              <a:rPr lang="en-US" sz="4800" dirty="0" smtClean="0"/>
              <a:t>Measures of Humidity</a:t>
            </a:r>
          </a:p>
        </p:txBody>
      </p:sp>
      <p:sp>
        <p:nvSpPr>
          <p:cNvPr id="24579" name="Text Placeholder 2"/>
          <p:cNvSpPr>
            <a:spLocks noGrp="1"/>
          </p:cNvSpPr>
          <p:nvPr>
            <p:ph type="body" idx="4294967295"/>
          </p:nvPr>
        </p:nvSpPr>
        <p:spPr>
          <a:xfrm>
            <a:off x="457200" y="1219200"/>
            <a:ext cx="7848600" cy="4876800"/>
          </a:xfrm>
        </p:spPr>
        <p:txBody>
          <a:bodyPr/>
          <a:lstStyle/>
          <a:p>
            <a:r>
              <a:rPr lang="en-US" b="1" dirty="0" smtClean="0"/>
              <a:t>Relative Humidity</a:t>
            </a:r>
          </a:p>
          <a:p>
            <a:pPr lvl="1"/>
            <a:r>
              <a:rPr lang="en-US" sz="2400" dirty="0" smtClean="0"/>
              <a:t>The </a:t>
            </a:r>
            <a:r>
              <a:rPr lang="en-US" sz="2400" b="1" dirty="0" smtClean="0"/>
              <a:t>most familiar </a:t>
            </a:r>
            <a:r>
              <a:rPr lang="en-US" sz="2400" dirty="0" smtClean="0"/>
              <a:t>of humidity measures</a:t>
            </a:r>
          </a:p>
          <a:p>
            <a:pPr lvl="1"/>
            <a:r>
              <a:rPr lang="en-US" sz="2400" dirty="0" smtClean="0"/>
              <a:t>The ratio that compares the </a:t>
            </a:r>
            <a:r>
              <a:rPr lang="en-US" sz="2400" b="1" dirty="0" smtClean="0"/>
              <a:t>actual amount of water vapor in the air to the water vapor capacity of the air</a:t>
            </a:r>
          </a:p>
          <a:p>
            <a:pPr lvl="2"/>
            <a:r>
              <a:rPr lang="en-US" sz="2400" b="1" dirty="0" smtClean="0"/>
              <a:t>Capacity</a:t>
            </a:r>
            <a:r>
              <a:rPr lang="en-US" sz="2400" dirty="0" smtClean="0"/>
              <a:t> is the </a:t>
            </a:r>
            <a:r>
              <a:rPr lang="en-US" sz="2400" b="1" dirty="0" smtClean="0"/>
              <a:t>maximum amount of water vapor that can be in the air at a given time</a:t>
            </a:r>
          </a:p>
          <a:p>
            <a:pPr lvl="2"/>
            <a:r>
              <a:rPr lang="en-US" sz="2400" dirty="0" smtClean="0"/>
              <a:t>As the </a:t>
            </a:r>
            <a:r>
              <a:rPr lang="en-US" sz="2400" b="1" dirty="0" smtClean="0"/>
              <a:t>temperature increases, relative humidity decreases</a:t>
            </a:r>
          </a:p>
          <a:p>
            <a:pPr lvl="2"/>
            <a:r>
              <a:rPr lang="en-US" sz="2400" dirty="0" smtClean="0"/>
              <a:t>As the </a:t>
            </a:r>
            <a:r>
              <a:rPr lang="en-US" sz="2400" b="1" dirty="0" smtClean="0"/>
              <a:t>temperature decreases, relative humidity increases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http://maps.wunderground.com/data/640x480/2xsw_rh_anim.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57200"/>
            <a:ext cx="73152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228600" y="-22225"/>
            <a:ext cx="8915400" cy="1143000"/>
          </a:xfrm>
        </p:spPr>
        <p:txBody>
          <a:bodyPr/>
          <a:lstStyle/>
          <a:p>
            <a:pPr algn="ctr"/>
            <a:r>
              <a:rPr lang="en-US" sz="4800" smtClean="0"/>
              <a:t>Related Humidity Concepts</a:t>
            </a:r>
          </a:p>
        </p:txBody>
      </p:sp>
      <p:sp>
        <p:nvSpPr>
          <p:cNvPr id="26627" name="Text Placeholder 2"/>
          <p:cNvSpPr>
            <a:spLocks noGrp="1"/>
          </p:cNvSpPr>
          <p:nvPr>
            <p:ph type="body" idx="4294967295"/>
          </p:nvPr>
        </p:nvSpPr>
        <p:spPr>
          <a:xfrm>
            <a:off x="914400" y="1143000"/>
            <a:ext cx="7315200" cy="4876800"/>
          </a:xfrm>
        </p:spPr>
        <p:txBody>
          <a:bodyPr/>
          <a:lstStyle/>
          <a:p>
            <a:r>
              <a:rPr lang="en-US" sz="2800" b="1" dirty="0" smtClean="0"/>
              <a:t>Dew Point Temperature (or Dew Point)</a:t>
            </a:r>
          </a:p>
          <a:p>
            <a:pPr lvl="1"/>
            <a:r>
              <a:rPr lang="en-US" sz="2800" dirty="0" smtClean="0"/>
              <a:t>The </a:t>
            </a:r>
            <a:r>
              <a:rPr lang="en-US" sz="2800" b="1" dirty="0" smtClean="0"/>
              <a:t>temperature at which saturation is reached</a:t>
            </a:r>
          </a:p>
          <a:p>
            <a:pPr lvl="1"/>
            <a:r>
              <a:rPr lang="en-US" sz="2800" b="1" dirty="0" smtClean="0"/>
              <a:t>Dew Point will vary with the moisture content of the air</a:t>
            </a:r>
            <a:r>
              <a:rPr lang="en-US" sz="2800" dirty="0" smtClean="0"/>
              <a:t>.</a:t>
            </a:r>
          </a:p>
          <a:p>
            <a:r>
              <a:rPr lang="en-US" sz="2800" b="1" dirty="0" smtClean="0"/>
              <a:t>Sensible Temperature</a:t>
            </a:r>
          </a:p>
          <a:p>
            <a:pPr lvl="1"/>
            <a:r>
              <a:rPr lang="en-US" sz="2800" dirty="0" smtClean="0"/>
              <a:t>The </a:t>
            </a:r>
            <a:r>
              <a:rPr lang="en-US" sz="2800" b="1" dirty="0" smtClean="0"/>
              <a:t>temperature as it feels to a person’s body</a:t>
            </a:r>
          </a:p>
          <a:p>
            <a:pPr lvl="2"/>
            <a:r>
              <a:rPr lang="en-US" sz="2800" b="1" dirty="0" smtClean="0"/>
              <a:t>Heat index, or Wind chill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www.oakleafweather.ca/img/wxwhy(DewPointComfortLevel)(385X287X9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609600"/>
            <a:ext cx="7010400" cy="518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1219200" y="76200"/>
            <a:ext cx="6934200" cy="1143000"/>
          </a:xfrm>
        </p:spPr>
        <p:txBody>
          <a:bodyPr/>
          <a:lstStyle/>
          <a:p>
            <a:pPr algn="ctr"/>
            <a:r>
              <a:rPr lang="en-US" sz="4800" dirty="0" smtClean="0"/>
              <a:t> Evaporation </a:t>
            </a:r>
          </a:p>
        </p:txBody>
      </p:sp>
      <p:sp>
        <p:nvSpPr>
          <p:cNvPr id="3" name="Text Placeholder 2"/>
          <p:cNvSpPr>
            <a:spLocks noGrp="1"/>
          </p:cNvSpPr>
          <p:nvPr>
            <p:ph type="body" idx="4294967295"/>
          </p:nvPr>
        </p:nvSpPr>
        <p:spPr>
          <a:xfrm>
            <a:off x="685800" y="1295400"/>
            <a:ext cx="7543800" cy="4876800"/>
          </a:xfrm>
        </p:spPr>
        <p:txBody>
          <a:bodyPr rtlCol="0">
            <a:normAutofit lnSpcReduction="10000"/>
          </a:bodyPr>
          <a:lstStyle/>
          <a:p>
            <a:pPr marL="274320" indent="-274320" fontAlgn="auto">
              <a:spcAft>
                <a:spcPts val="0"/>
              </a:spcAft>
              <a:buFont typeface="Arial" pitchFamily="34" charset="0"/>
              <a:buChar char="•"/>
              <a:defRPr/>
            </a:pPr>
            <a:r>
              <a:rPr lang="en-US" dirty="0" smtClean="0"/>
              <a:t>The </a:t>
            </a:r>
            <a:r>
              <a:rPr lang="en-US" b="1" dirty="0" smtClean="0"/>
              <a:t>pressures</a:t>
            </a:r>
            <a:r>
              <a:rPr lang="en-US" dirty="0" smtClean="0"/>
              <a:t> exerted by </a:t>
            </a:r>
            <a:r>
              <a:rPr lang="en-US" b="1" dirty="0" smtClean="0"/>
              <a:t>water vapor</a:t>
            </a:r>
            <a:r>
              <a:rPr lang="en-US" dirty="0" smtClean="0"/>
              <a:t> is called the </a:t>
            </a:r>
            <a:r>
              <a:rPr lang="en-US" b="1" dirty="0" smtClean="0"/>
              <a:t>vapor pressure</a:t>
            </a:r>
          </a:p>
          <a:p>
            <a:pPr marL="274320" indent="-274320" fontAlgn="auto">
              <a:spcAft>
                <a:spcPts val="0"/>
              </a:spcAft>
              <a:buFont typeface="Arial" pitchFamily="34" charset="0"/>
              <a:buChar char="•"/>
              <a:defRPr/>
            </a:pPr>
            <a:endParaRPr lang="en-US" dirty="0" smtClean="0"/>
          </a:p>
          <a:p>
            <a:pPr marL="274320" indent="-274320" fontAlgn="auto">
              <a:spcAft>
                <a:spcPts val="0"/>
              </a:spcAft>
              <a:buFont typeface="Arial" pitchFamily="34" charset="0"/>
              <a:buChar char="•"/>
              <a:defRPr/>
            </a:pPr>
            <a:r>
              <a:rPr lang="en-US" dirty="0" smtClean="0"/>
              <a:t>At </a:t>
            </a:r>
            <a:r>
              <a:rPr lang="en-US" b="1" dirty="0" smtClean="0"/>
              <a:t>any given temperature</a:t>
            </a:r>
            <a:r>
              <a:rPr lang="en-US" dirty="0" smtClean="0"/>
              <a:t>, there is a </a:t>
            </a:r>
            <a:r>
              <a:rPr lang="en-US" b="1" dirty="0" smtClean="0"/>
              <a:t>maximum vapor pressure</a:t>
            </a:r>
            <a:r>
              <a:rPr lang="en-US" dirty="0" smtClean="0"/>
              <a:t> that </a:t>
            </a:r>
            <a:r>
              <a:rPr lang="en-US" b="1" dirty="0" smtClean="0"/>
              <a:t>water molecules can exert</a:t>
            </a:r>
            <a:r>
              <a:rPr lang="en-US" dirty="0" smtClean="0"/>
              <a:t>.</a:t>
            </a:r>
          </a:p>
          <a:p>
            <a:pPr marL="274320" indent="-274320" fontAlgn="auto">
              <a:spcAft>
                <a:spcPts val="0"/>
              </a:spcAft>
              <a:buFont typeface="Arial" pitchFamily="34" charset="0"/>
              <a:buChar char="•"/>
              <a:defRPr/>
            </a:pPr>
            <a:endParaRPr lang="en-US" dirty="0" smtClean="0"/>
          </a:p>
          <a:p>
            <a:pPr marL="274320" indent="-274320" fontAlgn="auto">
              <a:spcAft>
                <a:spcPts val="0"/>
              </a:spcAft>
              <a:buFont typeface="Arial" pitchFamily="34" charset="0"/>
              <a:buChar char="•"/>
              <a:defRPr/>
            </a:pPr>
            <a:r>
              <a:rPr lang="en-US" dirty="0" smtClean="0"/>
              <a:t>There can be more </a:t>
            </a:r>
            <a:r>
              <a:rPr lang="en-US" b="1" dirty="0" smtClean="0"/>
              <a:t>water vapor in warm air than in cold air</a:t>
            </a:r>
          </a:p>
          <a:p>
            <a:pPr marL="274320" indent="-274320" fontAlgn="auto">
              <a:spcAft>
                <a:spcPts val="0"/>
              </a:spcAft>
              <a:buFont typeface="Arial" pitchFamily="34" charset="0"/>
              <a:buChar char="•"/>
              <a:defRPr/>
            </a:pPr>
            <a:endParaRPr lang="en-US" dirty="0" smtClean="0"/>
          </a:p>
          <a:p>
            <a:pPr marL="274320" indent="-274320" fontAlgn="auto">
              <a:spcAft>
                <a:spcPts val="0"/>
              </a:spcAft>
              <a:buFont typeface="Arial" pitchFamily="34" charset="0"/>
              <a:buChar char="•"/>
              <a:defRPr/>
            </a:pPr>
            <a:r>
              <a:rPr lang="en-US" dirty="0" smtClean="0"/>
              <a:t>When the </a:t>
            </a:r>
            <a:r>
              <a:rPr lang="en-US" b="1" dirty="0" smtClean="0"/>
              <a:t>maximum vapor pressure at a given temperature is reached</a:t>
            </a:r>
            <a:r>
              <a:rPr lang="en-US" dirty="0" smtClean="0"/>
              <a:t>, the </a:t>
            </a:r>
            <a:r>
              <a:rPr lang="en-US" b="1" dirty="0" smtClean="0"/>
              <a:t>air is said to be </a:t>
            </a:r>
            <a:r>
              <a:rPr lang="en-US" b="1" i="1" dirty="0" smtClean="0"/>
              <a:t>saturated</a:t>
            </a:r>
            <a:r>
              <a:rPr lang="en-US" b="1" dirty="0" smtClean="0"/>
              <a:t> with water vapor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1066800" y="-22609"/>
            <a:ext cx="6934200" cy="1143000"/>
          </a:xfrm>
        </p:spPr>
        <p:txBody>
          <a:bodyPr/>
          <a:lstStyle/>
          <a:p>
            <a:pPr algn="ctr"/>
            <a:r>
              <a:rPr lang="en-US" sz="4800" dirty="0" smtClean="0"/>
              <a:t>Condensation</a:t>
            </a:r>
          </a:p>
        </p:txBody>
      </p:sp>
      <p:sp>
        <p:nvSpPr>
          <p:cNvPr id="29699" name="Text Placeholder 2"/>
          <p:cNvSpPr>
            <a:spLocks noGrp="1"/>
          </p:cNvSpPr>
          <p:nvPr>
            <p:ph type="body" idx="4294967295"/>
          </p:nvPr>
        </p:nvSpPr>
        <p:spPr>
          <a:xfrm>
            <a:off x="533400" y="1066800"/>
            <a:ext cx="7848600" cy="5486400"/>
          </a:xfrm>
        </p:spPr>
        <p:txBody>
          <a:bodyPr>
            <a:normAutofit/>
          </a:bodyPr>
          <a:lstStyle/>
          <a:p>
            <a:r>
              <a:rPr lang="en-US" b="1" u="sng" dirty="0" smtClean="0"/>
              <a:t>Opposite of evaporation</a:t>
            </a:r>
          </a:p>
          <a:p>
            <a:endParaRPr lang="en-US" sz="1400" b="1" dirty="0" smtClean="0"/>
          </a:p>
          <a:p>
            <a:r>
              <a:rPr lang="en-US" dirty="0" smtClean="0"/>
              <a:t>Where </a:t>
            </a:r>
            <a:r>
              <a:rPr lang="en-US" b="1" u="sng" dirty="0" smtClean="0"/>
              <a:t>water vapor is converted to liquid water</a:t>
            </a:r>
          </a:p>
          <a:p>
            <a:endParaRPr lang="en-US" sz="1400" b="1" dirty="0" smtClean="0"/>
          </a:p>
          <a:p>
            <a:pPr lvl="1"/>
            <a:r>
              <a:rPr lang="en-US" sz="2400" b="1" dirty="0" smtClean="0"/>
              <a:t>If no surface is available no condensation will happen</a:t>
            </a:r>
          </a:p>
          <a:p>
            <a:pPr lvl="1"/>
            <a:endParaRPr lang="en-US" sz="1400" b="1" dirty="0" smtClean="0"/>
          </a:p>
          <a:p>
            <a:pPr lvl="1"/>
            <a:r>
              <a:rPr lang="en-US" sz="2400" dirty="0" smtClean="0"/>
              <a:t>But </a:t>
            </a:r>
            <a:r>
              <a:rPr lang="en-US" sz="2400" b="1" dirty="0" smtClean="0"/>
              <a:t>in the air</a:t>
            </a:r>
            <a:r>
              <a:rPr lang="en-US" sz="2400" dirty="0" smtClean="0"/>
              <a:t>, </a:t>
            </a:r>
            <a:r>
              <a:rPr lang="en-US" sz="2400" b="1" dirty="0" smtClean="0"/>
              <a:t>there usually is some surface available for condensation, even if the particles are hydroscopic</a:t>
            </a:r>
          </a:p>
          <a:p>
            <a:pPr lvl="1"/>
            <a:endParaRPr lang="en-US" sz="1400" b="1" dirty="0" smtClean="0"/>
          </a:p>
          <a:p>
            <a:pPr lvl="1"/>
            <a:r>
              <a:rPr lang="en-US" sz="2400" dirty="0" smtClean="0"/>
              <a:t>The </a:t>
            </a:r>
            <a:r>
              <a:rPr lang="en-US" sz="2400" b="1" dirty="0" smtClean="0"/>
              <a:t>beginning of a raindrop, is the condensation of water vapor on a particle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990600" y="152400"/>
            <a:ext cx="6934200" cy="1143000"/>
          </a:xfrm>
        </p:spPr>
        <p:txBody>
          <a:bodyPr/>
          <a:lstStyle/>
          <a:p>
            <a:pPr algn="ctr"/>
            <a:r>
              <a:rPr lang="en-US" sz="4800" dirty="0" smtClean="0"/>
              <a:t>Evapotranspiration</a:t>
            </a:r>
          </a:p>
        </p:txBody>
      </p:sp>
      <p:sp>
        <p:nvSpPr>
          <p:cNvPr id="30723" name="Text Placeholder 2"/>
          <p:cNvSpPr>
            <a:spLocks noGrp="1"/>
          </p:cNvSpPr>
          <p:nvPr>
            <p:ph type="body" idx="4294967295"/>
          </p:nvPr>
        </p:nvSpPr>
        <p:spPr>
          <a:xfrm>
            <a:off x="838200" y="1371600"/>
            <a:ext cx="7315200" cy="4530725"/>
          </a:xfrm>
        </p:spPr>
        <p:txBody>
          <a:bodyPr/>
          <a:lstStyle/>
          <a:p>
            <a:r>
              <a:rPr lang="en-US" sz="2800" b="1" u="sng" dirty="0" smtClean="0"/>
              <a:t>Evaporation from land has two sources</a:t>
            </a:r>
          </a:p>
          <a:p>
            <a:pPr lvl="1"/>
            <a:r>
              <a:rPr lang="en-US" sz="2800" dirty="0" smtClean="0"/>
              <a:t>Soil and other inanimate surfaces</a:t>
            </a:r>
          </a:p>
          <a:p>
            <a:pPr lvl="1"/>
            <a:r>
              <a:rPr lang="en-US" sz="2800" dirty="0" smtClean="0"/>
              <a:t>Plants</a:t>
            </a:r>
          </a:p>
          <a:p>
            <a:endParaRPr lang="en-US" sz="2800" dirty="0" smtClean="0"/>
          </a:p>
          <a:p>
            <a:r>
              <a:rPr lang="en-US" sz="2800" dirty="0" smtClean="0"/>
              <a:t>The total evaporation from </a:t>
            </a:r>
            <a:r>
              <a:rPr lang="en-US" sz="2800" b="1" dirty="0" smtClean="0"/>
              <a:t>both of these sources</a:t>
            </a:r>
            <a:r>
              <a:rPr lang="en-US" sz="2800" dirty="0" smtClean="0"/>
              <a:t> is called </a:t>
            </a:r>
            <a:r>
              <a:rPr lang="en-US" sz="2800" b="1" u="sng" dirty="0" smtClean="0"/>
              <a:t>evapotranspiration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telsat.belspo.be/beo/images/toepassing/evap1-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09600"/>
            <a:ext cx="4841875" cy="542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1143000" y="1675"/>
            <a:ext cx="6934200" cy="1143000"/>
          </a:xfrm>
        </p:spPr>
        <p:txBody>
          <a:bodyPr/>
          <a:lstStyle/>
          <a:p>
            <a:pPr algn="ctr"/>
            <a:r>
              <a:rPr lang="en-US" sz="4800" dirty="0" smtClean="0"/>
              <a:t>Adiabatic Processes</a:t>
            </a:r>
          </a:p>
        </p:txBody>
      </p:sp>
      <p:sp>
        <p:nvSpPr>
          <p:cNvPr id="32771" name="Text Placeholder 2"/>
          <p:cNvSpPr>
            <a:spLocks noGrp="1"/>
          </p:cNvSpPr>
          <p:nvPr>
            <p:ph type="body" idx="4294967295"/>
          </p:nvPr>
        </p:nvSpPr>
        <p:spPr>
          <a:xfrm>
            <a:off x="304800" y="1295400"/>
            <a:ext cx="8229600" cy="5029200"/>
          </a:xfrm>
        </p:spPr>
        <p:txBody>
          <a:bodyPr/>
          <a:lstStyle/>
          <a:p>
            <a:pPr lvl="1"/>
            <a:r>
              <a:rPr lang="en-US" sz="2400" b="1" dirty="0" smtClean="0"/>
              <a:t>As a parcel of unsaturated air rises, it cools at the relatively steady rate</a:t>
            </a:r>
            <a:r>
              <a:rPr lang="en-US" sz="2400" dirty="0" smtClean="0"/>
              <a:t> </a:t>
            </a:r>
          </a:p>
          <a:p>
            <a:pPr lvl="2"/>
            <a:r>
              <a:rPr lang="en-US" sz="2400" dirty="0" smtClean="0"/>
              <a:t>10 degrees C per 1000 meters</a:t>
            </a:r>
          </a:p>
          <a:p>
            <a:pPr lvl="2"/>
            <a:r>
              <a:rPr lang="en-US" sz="2400" dirty="0" smtClean="0"/>
              <a:t>Called the</a:t>
            </a:r>
            <a:r>
              <a:rPr lang="en-US" sz="2400" b="1" dirty="0" smtClean="0"/>
              <a:t> Dry Adiabatic Rate</a:t>
            </a:r>
          </a:p>
          <a:p>
            <a:pPr lvl="2"/>
            <a:endParaRPr lang="en-US" sz="2400" dirty="0" smtClean="0"/>
          </a:p>
          <a:p>
            <a:pPr lvl="1"/>
            <a:r>
              <a:rPr lang="en-US" sz="2400" dirty="0" smtClean="0"/>
              <a:t>If it </a:t>
            </a:r>
            <a:r>
              <a:rPr lang="en-US" sz="2400" b="1" dirty="0" smtClean="0"/>
              <a:t>rises to the dew point, it is called the lifting condensation level (LCL)</a:t>
            </a:r>
          </a:p>
          <a:p>
            <a:pPr lvl="1"/>
            <a:endParaRPr lang="en-US" sz="2400" dirty="0" smtClean="0"/>
          </a:p>
          <a:p>
            <a:pPr lvl="1"/>
            <a:r>
              <a:rPr lang="en-US" sz="2400" dirty="0" smtClean="0"/>
              <a:t>As the </a:t>
            </a:r>
            <a:r>
              <a:rPr lang="en-US" sz="2400" b="1" dirty="0" smtClean="0"/>
              <a:t>condensation continues, more cooling happens </a:t>
            </a:r>
          </a:p>
          <a:p>
            <a:pPr lvl="2"/>
            <a:r>
              <a:rPr lang="en-US" sz="2400" dirty="0" smtClean="0"/>
              <a:t>6 degree C per 1000 meters</a:t>
            </a:r>
            <a:endParaRPr lang="en-US" sz="2400" b="1" dirty="0" smtClean="0"/>
          </a:p>
          <a:p>
            <a:pPr lvl="2"/>
            <a:r>
              <a:rPr lang="en-US" sz="2400" dirty="0" smtClean="0"/>
              <a:t>Called the </a:t>
            </a:r>
            <a:r>
              <a:rPr lang="en-US" sz="2400" b="1" dirty="0" smtClean="0"/>
              <a:t>Saturated Adiabatic Rate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2"/>
          <p:cNvSpPr>
            <a:spLocks noGrp="1"/>
          </p:cNvSpPr>
          <p:nvPr>
            <p:ph type="body" idx="4294967295"/>
          </p:nvPr>
        </p:nvSpPr>
        <p:spPr>
          <a:xfrm>
            <a:off x="1066800" y="1219200"/>
            <a:ext cx="6858000" cy="4953000"/>
          </a:xfrm>
        </p:spPr>
        <p:txBody>
          <a:bodyPr>
            <a:normAutofit/>
          </a:bodyPr>
          <a:lstStyle/>
          <a:p>
            <a:r>
              <a:rPr lang="en-US" dirty="0" smtClean="0"/>
              <a:t>Water Molecule H</a:t>
            </a:r>
            <a:r>
              <a:rPr lang="en-US" baseline="30000" dirty="0" smtClean="0"/>
              <a:t>2</a:t>
            </a:r>
            <a:r>
              <a:rPr lang="en-US" dirty="0" smtClean="0"/>
              <a:t>O</a:t>
            </a:r>
          </a:p>
          <a:p>
            <a:r>
              <a:rPr lang="en-US" b="1" dirty="0" smtClean="0"/>
              <a:t>Properties of Water </a:t>
            </a:r>
          </a:p>
          <a:p>
            <a:pPr lvl="1"/>
            <a:r>
              <a:rPr lang="en-US" sz="2400" b="1" dirty="0" smtClean="0"/>
              <a:t>Surface Tension</a:t>
            </a:r>
          </a:p>
          <a:p>
            <a:pPr lvl="2"/>
            <a:r>
              <a:rPr lang="en-US" sz="2400" dirty="0" smtClean="0"/>
              <a:t>A thin “skin” of molecules forms on the surface of liquid water causing it to “bead”</a:t>
            </a:r>
          </a:p>
          <a:p>
            <a:pPr lvl="1"/>
            <a:r>
              <a:rPr lang="en-US" sz="2600" dirty="0" smtClean="0"/>
              <a:t>Surface tension allows for </a:t>
            </a:r>
            <a:r>
              <a:rPr lang="en-US" sz="2600" b="1" dirty="0" smtClean="0"/>
              <a:t>capillarity</a:t>
            </a:r>
          </a:p>
          <a:p>
            <a:pPr lvl="2"/>
            <a:r>
              <a:rPr lang="en-US" sz="2400" dirty="0" smtClean="0"/>
              <a:t>Water can move up cracks in rocks, between soil and roots and stems</a:t>
            </a:r>
          </a:p>
          <a:p>
            <a:pPr lvl="1"/>
            <a:r>
              <a:rPr lang="en-US" sz="2600" b="1" dirty="0" smtClean="0"/>
              <a:t>Universal Solvent</a:t>
            </a:r>
          </a:p>
          <a:p>
            <a:pPr lvl="1"/>
            <a:r>
              <a:rPr lang="en-US" sz="2600" b="1" dirty="0" smtClean="0"/>
              <a:t>Heat Capacity </a:t>
            </a:r>
          </a:p>
          <a:p>
            <a:pPr lvl="2"/>
            <a:r>
              <a:rPr lang="en-US" sz="2400" dirty="0" smtClean="0"/>
              <a:t>Holds its temperature</a:t>
            </a:r>
          </a:p>
        </p:txBody>
      </p:sp>
      <p:sp>
        <p:nvSpPr>
          <p:cNvPr id="8194" name="Title 1"/>
          <p:cNvSpPr>
            <a:spLocks noGrp="1"/>
          </p:cNvSpPr>
          <p:nvPr>
            <p:ph type="title" idx="4294967295"/>
          </p:nvPr>
        </p:nvSpPr>
        <p:spPr>
          <a:xfrm>
            <a:off x="152400" y="27633"/>
            <a:ext cx="8610600" cy="1143000"/>
          </a:xfrm>
        </p:spPr>
        <p:txBody>
          <a:bodyPr rtlCol="0">
            <a:normAutofit fontScale="90000"/>
          </a:bodyPr>
          <a:lstStyle/>
          <a:p>
            <a:pPr algn="ctr" fontAlgn="auto">
              <a:spcAft>
                <a:spcPts val="0"/>
              </a:spcAft>
              <a:defRPr/>
            </a:pPr>
            <a:r>
              <a:rPr lang="en-US" sz="3600" dirty="0" smtClean="0">
                <a:solidFill>
                  <a:schemeClr val="tx1">
                    <a:lumMod val="85000"/>
                    <a:lumOff val="15000"/>
                  </a:schemeClr>
                </a:solidFill>
              </a:rPr>
              <a:t>The Nature of Water: Commonplace, but Unique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a:xfrm>
            <a:off x="990600" y="-76200"/>
            <a:ext cx="6934200" cy="1143000"/>
          </a:xfrm>
        </p:spPr>
        <p:txBody>
          <a:bodyPr/>
          <a:lstStyle/>
          <a:p>
            <a:pPr algn="ctr"/>
            <a:r>
              <a:rPr lang="en-US" sz="4800" smtClean="0"/>
              <a:t>Clouds</a:t>
            </a:r>
          </a:p>
        </p:txBody>
      </p:sp>
      <p:sp>
        <p:nvSpPr>
          <p:cNvPr id="33795" name="Text Placeholder 2"/>
          <p:cNvSpPr>
            <a:spLocks noGrp="1"/>
          </p:cNvSpPr>
          <p:nvPr>
            <p:ph type="body" idx="4294967295"/>
          </p:nvPr>
        </p:nvSpPr>
        <p:spPr>
          <a:xfrm>
            <a:off x="914400" y="1143000"/>
            <a:ext cx="7315200" cy="4530725"/>
          </a:xfrm>
        </p:spPr>
        <p:txBody>
          <a:bodyPr>
            <a:normAutofit/>
          </a:bodyPr>
          <a:lstStyle/>
          <a:p>
            <a:r>
              <a:rPr lang="en-US" sz="2800" b="1" dirty="0" smtClean="0"/>
              <a:t>Classifications of Clouds</a:t>
            </a:r>
          </a:p>
          <a:p>
            <a:pPr lvl="1"/>
            <a:r>
              <a:rPr lang="en-US" sz="2800" b="1" u="sng" dirty="0" smtClean="0"/>
              <a:t>Cirriform</a:t>
            </a:r>
            <a:r>
              <a:rPr lang="en-US" sz="2800" dirty="0" smtClean="0"/>
              <a:t> – thin and wispy and composed if ice crystals</a:t>
            </a:r>
          </a:p>
          <a:p>
            <a:pPr lvl="1"/>
            <a:r>
              <a:rPr lang="en-US" sz="2800" b="1" u="sng" dirty="0" smtClean="0"/>
              <a:t>Stratiform</a:t>
            </a:r>
            <a:r>
              <a:rPr lang="en-US" sz="2800" b="1" dirty="0" smtClean="0"/>
              <a:t> </a:t>
            </a:r>
            <a:r>
              <a:rPr lang="en-US" sz="2800" dirty="0" smtClean="0"/>
              <a:t>– appear as a grayish sheets that cover most or all of the sky, rarely being broken up into individual cloud unites</a:t>
            </a:r>
          </a:p>
          <a:p>
            <a:pPr lvl="1"/>
            <a:r>
              <a:rPr lang="en-US" sz="2800" b="1" u="sng" dirty="0" smtClean="0"/>
              <a:t>Cumuliform</a:t>
            </a:r>
            <a:r>
              <a:rPr lang="en-US" sz="2800" dirty="0" smtClean="0"/>
              <a:t> – massive and rounded, usually with a flat base and limited horizontal extent but often billowing upward to great heights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914400" y="228600"/>
            <a:ext cx="6934200" cy="838200"/>
          </a:xfrm>
        </p:spPr>
        <p:txBody>
          <a:bodyPr/>
          <a:lstStyle/>
          <a:p>
            <a:pPr algn="ctr"/>
            <a:r>
              <a:rPr lang="en-US" sz="4800" dirty="0" smtClean="0"/>
              <a:t>Clouds</a:t>
            </a:r>
          </a:p>
        </p:txBody>
      </p:sp>
      <p:sp>
        <p:nvSpPr>
          <p:cNvPr id="34819" name="Text Placeholder 2"/>
          <p:cNvSpPr>
            <a:spLocks noGrp="1"/>
          </p:cNvSpPr>
          <p:nvPr>
            <p:ph type="body" idx="4294967295"/>
          </p:nvPr>
        </p:nvSpPr>
        <p:spPr>
          <a:xfrm>
            <a:off x="762000" y="990600"/>
            <a:ext cx="8001000" cy="5292725"/>
          </a:xfrm>
        </p:spPr>
        <p:txBody>
          <a:bodyPr>
            <a:normAutofit/>
          </a:bodyPr>
          <a:lstStyle/>
          <a:p>
            <a:r>
              <a:rPr lang="en-US" b="1" dirty="0" smtClean="0"/>
              <a:t>High– Found 20,000 Feet</a:t>
            </a:r>
            <a:r>
              <a:rPr lang="en-US" dirty="0" smtClean="0"/>
              <a:t>, Small amount of water vapor and low temperature, and ice crystals</a:t>
            </a:r>
          </a:p>
          <a:p>
            <a:pPr lvl="1"/>
            <a:r>
              <a:rPr lang="en-US" sz="2400" b="1" u="sng" dirty="0" smtClean="0"/>
              <a:t>Cirrus, cirrocumulus, cirrostratus</a:t>
            </a:r>
          </a:p>
          <a:p>
            <a:r>
              <a:rPr lang="en-US" b="1" dirty="0" smtClean="0"/>
              <a:t>Middle</a:t>
            </a:r>
            <a:r>
              <a:rPr lang="en-US" dirty="0" smtClean="0"/>
              <a:t>– </a:t>
            </a:r>
            <a:r>
              <a:rPr lang="en-US" b="1" dirty="0" smtClean="0"/>
              <a:t>6500 to 20,000 feet</a:t>
            </a:r>
            <a:r>
              <a:rPr lang="en-US" dirty="0" smtClean="0"/>
              <a:t>, composed of liquid water</a:t>
            </a:r>
          </a:p>
          <a:p>
            <a:pPr lvl="1"/>
            <a:r>
              <a:rPr lang="en-US" sz="2400" b="1" u="sng" dirty="0" smtClean="0"/>
              <a:t>Altocumulus, Altostratus</a:t>
            </a:r>
          </a:p>
          <a:p>
            <a:r>
              <a:rPr lang="en-US" b="1" dirty="0" smtClean="0"/>
              <a:t>Low– 6500 feet</a:t>
            </a:r>
            <a:r>
              <a:rPr lang="en-US" dirty="0" smtClean="0"/>
              <a:t>, often appear as individual clouds, but often appear as a general overcast, somber skies and drizzly rain</a:t>
            </a:r>
          </a:p>
          <a:p>
            <a:pPr lvl="1"/>
            <a:r>
              <a:rPr lang="en-US" sz="2400" b="1" u="sng" dirty="0" smtClean="0"/>
              <a:t>Stratus, Stratocumulus, Nimbostratus</a:t>
            </a:r>
          </a:p>
          <a:p>
            <a:r>
              <a:rPr lang="en-US" b="1" dirty="0" smtClean="0"/>
              <a:t>Vertical</a:t>
            </a:r>
            <a:r>
              <a:rPr lang="en-US" dirty="0" smtClean="0"/>
              <a:t>– grows upward from low bases to </a:t>
            </a:r>
            <a:r>
              <a:rPr lang="en-US" b="1" dirty="0" smtClean="0"/>
              <a:t>heights of 60,000 </a:t>
            </a:r>
            <a:r>
              <a:rPr lang="en-US" dirty="0" smtClean="0"/>
              <a:t>ft., very active vertical movements, usually associated with fair weather, or storm clouds</a:t>
            </a:r>
          </a:p>
          <a:p>
            <a:pPr lvl="1"/>
            <a:r>
              <a:rPr lang="en-US" sz="2400" b="1" u="sng" dirty="0" smtClean="0"/>
              <a:t>Cumulus, Cumulonimbus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eo.ucar.edu/webweather/images/cloudchar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863" y="620713"/>
            <a:ext cx="7699375" cy="537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62000" y="1143000"/>
            <a:ext cx="7543800" cy="5105400"/>
          </a:xfrm>
        </p:spPr>
        <p:txBody>
          <a:bodyPr rtlCol="0">
            <a:normAutofit fontScale="92500"/>
          </a:bodyPr>
          <a:lstStyle/>
          <a:p>
            <a:pPr marL="274320" indent="-274320" fontAlgn="auto">
              <a:spcAft>
                <a:spcPts val="0"/>
              </a:spcAft>
              <a:buFont typeface="Arial" pitchFamily="34" charset="0"/>
              <a:buChar char="•"/>
              <a:defRPr/>
            </a:pPr>
            <a:r>
              <a:rPr lang="en-US" sz="2600" b="1" dirty="0" smtClean="0"/>
              <a:t>A Cloud on the ground</a:t>
            </a:r>
          </a:p>
          <a:p>
            <a:pPr marL="0" indent="0" fontAlgn="auto">
              <a:spcAft>
                <a:spcPts val="0"/>
              </a:spcAft>
              <a:buFont typeface="Arial" pitchFamily="34" charset="0"/>
              <a:buNone/>
              <a:defRPr/>
            </a:pPr>
            <a:endParaRPr lang="en-US" sz="1400" b="1" dirty="0" smtClean="0"/>
          </a:p>
          <a:p>
            <a:pPr marL="594360" lvl="1" indent="-274320" fontAlgn="auto">
              <a:spcAft>
                <a:spcPts val="0"/>
              </a:spcAft>
              <a:buFont typeface="Arial" pitchFamily="34" charset="0"/>
              <a:buChar char="•"/>
              <a:defRPr/>
            </a:pPr>
            <a:r>
              <a:rPr lang="en-US" sz="2600" b="1" dirty="0" smtClean="0"/>
              <a:t>Radiation fog </a:t>
            </a:r>
            <a:r>
              <a:rPr lang="en-US" sz="2600" dirty="0" smtClean="0"/>
              <a:t>– results when the ground loses heat through radiation usually at night.</a:t>
            </a:r>
          </a:p>
          <a:p>
            <a:pPr marL="594360" lvl="1" indent="-274320" fontAlgn="auto">
              <a:spcAft>
                <a:spcPts val="0"/>
              </a:spcAft>
              <a:buFont typeface="Arial" pitchFamily="34" charset="0"/>
              <a:buChar char="•"/>
              <a:defRPr/>
            </a:pPr>
            <a:endParaRPr lang="en-US" sz="1500" dirty="0" smtClean="0"/>
          </a:p>
          <a:p>
            <a:pPr marL="594360" lvl="1" indent="-274320" fontAlgn="auto">
              <a:spcAft>
                <a:spcPts val="0"/>
              </a:spcAft>
              <a:buFont typeface="Arial" pitchFamily="34" charset="0"/>
              <a:buChar char="•"/>
              <a:defRPr/>
            </a:pPr>
            <a:r>
              <a:rPr lang="en-US" sz="2600" b="1" dirty="0" smtClean="0"/>
              <a:t>Advection fog </a:t>
            </a:r>
            <a:r>
              <a:rPr lang="en-US" sz="2600" dirty="0" smtClean="0"/>
              <a:t>– develops when warm, most air moves horizontally over a cold surface, such as snow-covered ground or cold ocean current</a:t>
            </a:r>
          </a:p>
          <a:p>
            <a:pPr marL="594360" lvl="1" indent="-274320" fontAlgn="auto">
              <a:spcAft>
                <a:spcPts val="0"/>
              </a:spcAft>
              <a:buFont typeface="Arial" pitchFamily="34" charset="0"/>
              <a:buChar char="•"/>
              <a:defRPr/>
            </a:pPr>
            <a:endParaRPr lang="en-US" sz="1500" dirty="0" smtClean="0"/>
          </a:p>
          <a:p>
            <a:pPr marL="594360" lvl="1" indent="-274320" fontAlgn="auto">
              <a:spcAft>
                <a:spcPts val="0"/>
              </a:spcAft>
              <a:buFont typeface="Arial" pitchFamily="34" charset="0"/>
              <a:buChar char="•"/>
              <a:defRPr/>
            </a:pPr>
            <a:r>
              <a:rPr lang="en-US" sz="2600" b="1" dirty="0" smtClean="0"/>
              <a:t>Upslope fog or orographic fog</a:t>
            </a:r>
            <a:r>
              <a:rPr lang="en-US" sz="2600" dirty="0" smtClean="0"/>
              <a:t>-- by adiabatic cooling when humid air climbs a topographic slope</a:t>
            </a:r>
          </a:p>
          <a:p>
            <a:pPr marL="594360" lvl="1" indent="-274320" fontAlgn="auto">
              <a:spcAft>
                <a:spcPts val="0"/>
              </a:spcAft>
              <a:buFont typeface="Arial" pitchFamily="34" charset="0"/>
              <a:buChar char="•"/>
              <a:defRPr/>
            </a:pPr>
            <a:endParaRPr lang="en-US" sz="1500" dirty="0" smtClean="0"/>
          </a:p>
          <a:p>
            <a:pPr marL="594360" lvl="1" indent="-274320" fontAlgn="auto">
              <a:spcAft>
                <a:spcPts val="0"/>
              </a:spcAft>
              <a:buFont typeface="Arial" pitchFamily="34" charset="0"/>
              <a:buChar char="•"/>
              <a:defRPr/>
            </a:pPr>
            <a:r>
              <a:rPr lang="en-US" sz="2600" b="1" dirty="0" smtClean="0"/>
              <a:t>Evaporation fog</a:t>
            </a:r>
            <a:r>
              <a:rPr lang="en-US" sz="2600" dirty="0" smtClean="0"/>
              <a:t>– results when water vapor is added to cold air that is already near saturation.</a:t>
            </a:r>
          </a:p>
        </p:txBody>
      </p:sp>
      <p:sp>
        <p:nvSpPr>
          <p:cNvPr id="29699" name="Title 2"/>
          <p:cNvSpPr>
            <a:spLocks noGrp="1"/>
          </p:cNvSpPr>
          <p:nvPr>
            <p:ph type="title" idx="4294967295"/>
          </p:nvPr>
        </p:nvSpPr>
        <p:spPr>
          <a:xfrm>
            <a:off x="1371600" y="304800"/>
            <a:ext cx="6934200" cy="762000"/>
          </a:xfrm>
        </p:spPr>
        <p:txBody>
          <a:bodyPr rtlCol="0">
            <a:normAutofit fontScale="90000"/>
          </a:bodyPr>
          <a:lstStyle/>
          <a:p>
            <a:pPr algn="ctr" fontAlgn="auto">
              <a:spcAft>
                <a:spcPts val="0"/>
              </a:spcAft>
              <a:defRPr/>
            </a:pPr>
            <a:r>
              <a:rPr lang="en-US" sz="4800" dirty="0" smtClean="0">
                <a:solidFill>
                  <a:schemeClr val="tx1">
                    <a:lumMod val="85000"/>
                    <a:lumOff val="15000"/>
                  </a:schemeClr>
                </a:solidFill>
              </a:rPr>
              <a:t>Fog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www.nvbm.nl/artikelen/fog/fog_characteristics-bestanden/rad_f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9304" y="527482"/>
            <a:ext cx="2633046" cy="2088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Picture 4" descr="http://www.nvbm.nl/artikelen/fog/fog_characteristics-bestanden/adv_fo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65138"/>
            <a:ext cx="2635250" cy="21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6" descr="http://www.nvbm.nl/artikelen/fog/fog_characteristics-bestanden/precip_fo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475" y="3352800"/>
            <a:ext cx="2555875"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8" descr="http://www.nvbm.nl/artikelen/fog/fog_characteristics-bestanden/slope_fo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352800"/>
            <a:ext cx="2581275"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Box 6"/>
          <p:cNvSpPr txBox="1">
            <a:spLocks noChangeArrowheads="1"/>
          </p:cNvSpPr>
          <p:nvPr/>
        </p:nvSpPr>
        <p:spPr bwMode="auto">
          <a:xfrm>
            <a:off x="1284288" y="2722563"/>
            <a:ext cx="2000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t>Radiation fog</a:t>
            </a:r>
          </a:p>
        </p:txBody>
      </p:sp>
      <p:sp>
        <p:nvSpPr>
          <p:cNvPr id="37895" name="TextBox 7"/>
          <p:cNvSpPr txBox="1">
            <a:spLocks noChangeArrowheads="1"/>
          </p:cNvSpPr>
          <p:nvPr/>
        </p:nvSpPr>
        <p:spPr bwMode="auto">
          <a:xfrm>
            <a:off x="5626100" y="2722563"/>
            <a:ext cx="2051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t>Advection fog</a:t>
            </a:r>
          </a:p>
        </p:txBody>
      </p:sp>
      <p:sp>
        <p:nvSpPr>
          <p:cNvPr id="37896" name="TextBox 8"/>
          <p:cNvSpPr txBox="1">
            <a:spLocks noChangeArrowheads="1"/>
          </p:cNvSpPr>
          <p:nvPr/>
        </p:nvSpPr>
        <p:spPr bwMode="auto">
          <a:xfrm>
            <a:off x="5710238" y="5532438"/>
            <a:ext cx="182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t>Upslope fog</a:t>
            </a:r>
          </a:p>
        </p:txBody>
      </p:sp>
      <p:sp>
        <p:nvSpPr>
          <p:cNvPr id="37897" name="TextBox 9"/>
          <p:cNvSpPr txBox="1">
            <a:spLocks noChangeArrowheads="1"/>
          </p:cNvSpPr>
          <p:nvPr/>
        </p:nvSpPr>
        <p:spPr bwMode="auto">
          <a:xfrm>
            <a:off x="1087438" y="5532438"/>
            <a:ext cx="2393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t>Precipitation fog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066800" y="-33338"/>
            <a:ext cx="6934200" cy="1143001"/>
          </a:xfrm>
        </p:spPr>
        <p:txBody>
          <a:bodyPr/>
          <a:lstStyle/>
          <a:p>
            <a:pPr algn="ctr"/>
            <a:r>
              <a:rPr lang="en-US" sz="4800" smtClean="0"/>
              <a:t>Buoyancy of Air</a:t>
            </a:r>
          </a:p>
        </p:txBody>
      </p:sp>
      <p:sp>
        <p:nvSpPr>
          <p:cNvPr id="38915" name="Rectangle 3"/>
          <p:cNvSpPr>
            <a:spLocks noGrp="1" noChangeArrowheads="1"/>
          </p:cNvSpPr>
          <p:nvPr>
            <p:ph idx="1"/>
          </p:nvPr>
        </p:nvSpPr>
        <p:spPr>
          <a:xfrm>
            <a:off x="152400" y="990600"/>
            <a:ext cx="8839200" cy="5140325"/>
          </a:xfrm>
        </p:spPr>
        <p:txBody>
          <a:bodyPr>
            <a:normAutofit/>
          </a:bodyPr>
          <a:lstStyle/>
          <a:p>
            <a:r>
              <a:rPr lang="en-US" sz="2200" b="1" dirty="0" smtClean="0"/>
              <a:t>Atmospheric Stability</a:t>
            </a:r>
          </a:p>
          <a:p>
            <a:pPr lvl="1"/>
            <a:r>
              <a:rPr lang="en-US" b="1" u="sng" dirty="0" smtClean="0"/>
              <a:t>Stable air</a:t>
            </a:r>
            <a:r>
              <a:rPr lang="en-US" b="1" dirty="0" smtClean="0"/>
              <a:t> </a:t>
            </a:r>
            <a:r>
              <a:rPr lang="en-US" dirty="0" smtClean="0"/>
              <a:t>–if a </a:t>
            </a:r>
            <a:r>
              <a:rPr lang="en-US" b="1" dirty="0" smtClean="0"/>
              <a:t>parcel of air resists upward vertical movement</a:t>
            </a:r>
          </a:p>
          <a:p>
            <a:pPr lvl="2"/>
            <a:r>
              <a:rPr lang="en-US" sz="2200" dirty="0" smtClean="0"/>
              <a:t>Could become </a:t>
            </a:r>
            <a:r>
              <a:rPr lang="en-US" sz="2200" b="1" dirty="0" smtClean="0"/>
              <a:t>unstable if a force is applied, such a topographical feature (mountain slope)</a:t>
            </a:r>
          </a:p>
          <a:p>
            <a:pPr lvl="2"/>
            <a:r>
              <a:rPr lang="en-US" sz="2200" b="1" u="sng" dirty="0" smtClean="0"/>
              <a:t>Stable air is NON-BUOYANT</a:t>
            </a:r>
          </a:p>
          <a:p>
            <a:pPr lvl="1"/>
            <a:r>
              <a:rPr lang="en-US" b="1" u="sng" dirty="0" smtClean="0"/>
              <a:t>Unstable air</a:t>
            </a:r>
            <a:r>
              <a:rPr lang="en-US" dirty="0" smtClean="0"/>
              <a:t>– if it </a:t>
            </a:r>
            <a:r>
              <a:rPr lang="en-US" b="1" dirty="0" smtClean="0"/>
              <a:t>either rises without any external force other than the buoyant force or continues to rise after such an external force has ceased to function.</a:t>
            </a:r>
          </a:p>
          <a:p>
            <a:pPr lvl="2"/>
            <a:r>
              <a:rPr lang="en-US" sz="2200" b="1" u="sng" dirty="0" smtClean="0"/>
              <a:t>Unstable air is BUOYANT</a:t>
            </a:r>
          </a:p>
          <a:p>
            <a:pPr lvl="2"/>
            <a:r>
              <a:rPr lang="en-US" sz="2200" b="1" dirty="0" smtClean="0"/>
              <a:t>Unstable air continues to rise until it reaches temperature and density equal to itself, this is called the equilibrium level</a:t>
            </a:r>
            <a:r>
              <a:rPr lang="en-US" sz="2200" dirty="0" smtClean="0"/>
              <a:t>.</a:t>
            </a:r>
          </a:p>
          <a:p>
            <a:pPr lvl="1"/>
            <a:r>
              <a:rPr lang="en-US" dirty="0" smtClean="0"/>
              <a:t>The </a:t>
            </a:r>
            <a:r>
              <a:rPr lang="en-US" b="1" dirty="0" smtClean="0"/>
              <a:t>intermediate condition is called Conditional Instability – between absolute stability and absolute instability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143000" y="0"/>
            <a:ext cx="6934200" cy="1143000"/>
          </a:xfrm>
        </p:spPr>
        <p:txBody>
          <a:bodyPr/>
          <a:lstStyle/>
          <a:p>
            <a:pPr algn="ctr"/>
            <a:r>
              <a:rPr lang="en-US" sz="4800" smtClean="0"/>
              <a:t>Buoyancy of Air</a:t>
            </a:r>
          </a:p>
        </p:txBody>
      </p:sp>
      <p:sp>
        <p:nvSpPr>
          <p:cNvPr id="32771" name="Rectangle 3"/>
          <p:cNvSpPr>
            <a:spLocks noGrp="1" noChangeArrowheads="1"/>
          </p:cNvSpPr>
          <p:nvPr>
            <p:ph idx="1"/>
          </p:nvPr>
        </p:nvSpPr>
        <p:spPr>
          <a:xfrm>
            <a:off x="533400" y="1219200"/>
            <a:ext cx="8077200" cy="4530725"/>
          </a:xfrm>
        </p:spPr>
        <p:txBody>
          <a:bodyPr rtlCol="0">
            <a:normAutofit fontScale="92500"/>
          </a:bodyPr>
          <a:lstStyle/>
          <a:p>
            <a:pPr marL="274320" indent="-274320" fontAlgn="auto">
              <a:spcAft>
                <a:spcPts val="0"/>
              </a:spcAft>
              <a:buFont typeface="Arial" pitchFamily="34" charset="0"/>
              <a:buChar char="•"/>
              <a:defRPr/>
            </a:pPr>
            <a:r>
              <a:rPr lang="en-US" b="1" smtClean="0"/>
              <a:t>Determining Air Stability</a:t>
            </a:r>
          </a:p>
          <a:p>
            <a:pPr marL="594360" lvl="1" indent="-274320" fontAlgn="auto">
              <a:spcAft>
                <a:spcPts val="0"/>
              </a:spcAft>
              <a:buFont typeface="Arial" pitchFamily="34" charset="0"/>
              <a:buChar char="•"/>
              <a:defRPr/>
            </a:pPr>
            <a:r>
              <a:rPr lang="en-US" sz="2400" smtClean="0"/>
              <a:t>It is </a:t>
            </a:r>
            <a:r>
              <a:rPr lang="en-US" sz="2400" b="1" smtClean="0"/>
              <a:t>related to the lapse rate of the surrounding air (the environmental lapse rate)</a:t>
            </a:r>
          </a:p>
          <a:p>
            <a:pPr marL="594360" lvl="1" indent="-274320" fontAlgn="auto">
              <a:spcAft>
                <a:spcPts val="0"/>
              </a:spcAft>
              <a:buFont typeface="Arial" pitchFamily="34" charset="0"/>
              <a:buChar char="•"/>
              <a:defRPr/>
            </a:pPr>
            <a:r>
              <a:rPr lang="en-US" sz="2400" b="1" u="sng" smtClean="0"/>
              <a:t>Temperature and Lapse Rate</a:t>
            </a:r>
          </a:p>
          <a:p>
            <a:pPr marL="868680" lvl="2" fontAlgn="auto">
              <a:spcAft>
                <a:spcPts val="0"/>
              </a:spcAft>
              <a:buFont typeface="Arial" pitchFamily="34" charset="0"/>
              <a:buChar char="•"/>
              <a:defRPr/>
            </a:pPr>
            <a:r>
              <a:rPr lang="en-US" sz="2400" smtClean="0"/>
              <a:t>The </a:t>
            </a:r>
            <a:r>
              <a:rPr lang="en-US" sz="2400" b="1" smtClean="0"/>
              <a:t>temperature of the rising air can be compared with the temperature of surrounding non-rising air by a series of thermometer readings at various elevations</a:t>
            </a:r>
          </a:p>
          <a:p>
            <a:pPr marL="594360" lvl="1" indent="-274320" fontAlgn="auto">
              <a:spcAft>
                <a:spcPts val="0"/>
              </a:spcAft>
              <a:buFont typeface="Arial" pitchFamily="34" charset="0"/>
              <a:buChar char="•"/>
              <a:defRPr/>
            </a:pPr>
            <a:r>
              <a:rPr lang="en-US" sz="2400" b="1" u="sng" smtClean="0"/>
              <a:t>Visual Determination of Stability</a:t>
            </a:r>
          </a:p>
          <a:p>
            <a:pPr marL="868680" lvl="2" fontAlgn="auto">
              <a:spcAft>
                <a:spcPts val="0"/>
              </a:spcAft>
              <a:buFont typeface="Arial" pitchFamily="34" charset="0"/>
              <a:buChar char="•"/>
              <a:defRPr/>
            </a:pPr>
            <a:r>
              <a:rPr lang="en-US" sz="2400" smtClean="0"/>
              <a:t>The </a:t>
            </a:r>
            <a:r>
              <a:rPr lang="en-US" sz="2400" b="1" smtClean="0"/>
              <a:t>cloud pattern in the sky is often indicative of air stability. </a:t>
            </a:r>
          </a:p>
          <a:p>
            <a:pPr marL="868680" lvl="2" fontAlgn="auto">
              <a:spcAft>
                <a:spcPts val="0"/>
              </a:spcAft>
              <a:buFont typeface="Arial" pitchFamily="34" charset="0"/>
              <a:buChar char="•"/>
              <a:defRPr/>
            </a:pPr>
            <a:r>
              <a:rPr lang="en-US" sz="2400" b="1" smtClean="0"/>
              <a:t>Unstable air is associated with distinct updrafts, which are likely to produce vertical clouds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066800" y="-76200"/>
            <a:ext cx="6934200" cy="1143000"/>
          </a:xfrm>
        </p:spPr>
        <p:txBody>
          <a:bodyPr/>
          <a:lstStyle/>
          <a:p>
            <a:pPr algn="ctr"/>
            <a:r>
              <a:rPr lang="en-US" sz="4800" smtClean="0"/>
              <a:t>Buoyancy of Air</a:t>
            </a:r>
          </a:p>
        </p:txBody>
      </p:sp>
      <p:sp>
        <p:nvSpPr>
          <p:cNvPr id="40963" name="Rectangle 3"/>
          <p:cNvSpPr>
            <a:spLocks noGrp="1" noChangeArrowheads="1"/>
          </p:cNvSpPr>
          <p:nvPr>
            <p:ph idx="1"/>
          </p:nvPr>
        </p:nvSpPr>
        <p:spPr>
          <a:xfrm>
            <a:off x="914400" y="1600200"/>
            <a:ext cx="7010400" cy="4267200"/>
          </a:xfrm>
        </p:spPr>
        <p:txBody>
          <a:bodyPr>
            <a:normAutofit fontScale="92500" lnSpcReduction="10000"/>
          </a:bodyPr>
          <a:lstStyle/>
          <a:p>
            <a:pPr>
              <a:lnSpc>
                <a:spcPct val="90000"/>
              </a:lnSpc>
            </a:pPr>
            <a:r>
              <a:rPr lang="en-US" b="1" smtClean="0"/>
              <a:t>Characteristics of Stable and Unstable Air</a:t>
            </a:r>
          </a:p>
          <a:p>
            <a:pPr lvl="1">
              <a:lnSpc>
                <a:spcPct val="90000"/>
              </a:lnSpc>
            </a:pPr>
            <a:endParaRPr lang="en-US" sz="1400" b="1" smtClean="0"/>
          </a:p>
          <a:p>
            <a:pPr lvl="1">
              <a:lnSpc>
                <a:spcPct val="90000"/>
              </a:lnSpc>
            </a:pPr>
            <a:r>
              <a:rPr lang="en-US" sz="2400" b="1" smtClean="0"/>
              <a:t>Stable</a:t>
            </a:r>
          </a:p>
          <a:p>
            <a:pPr lvl="2">
              <a:lnSpc>
                <a:spcPct val="90000"/>
              </a:lnSpc>
            </a:pPr>
            <a:r>
              <a:rPr lang="en-US" sz="2400" b="1" smtClean="0"/>
              <a:t>Non-buoyant</a:t>
            </a:r>
            <a:r>
              <a:rPr lang="en-US" sz="2400" smtClean="0"/>
              <a:t>, </a:t>
            </a:r>
            <a:r>
              <a:rPr lang="en-US" sz="2400" b="1" smtClean="0"/>
              <a:t>remains immobile unless forced to rise</a:t>
            </a:r>
          </a:p>
          <a:p>
            <a:pPr lvl="2">
              <a:lnSpc>
                <a:spcPct val="90000"/>
              </a:lnSpc>
            </a:pPr>
            <a:r>
              <a:rPr lang="en-US" sz="2400" b="1" smtClean="0"/>
              <a:t>If clouds develop, tend to be stratiform or cirriform</a:t>
            </a:r>
          </a:p>
          <a:p>
            <a:pPr lvl="2">
              <a:lnSpc>
                <a:spcPct val="90000"/>
              </a:lnSpc>
            </a:pPr>
            <a:r>
              <a:rPr lang="en-US" sz="2400" smtClean="0"/>
              <a:t>If </a:t>
            </a:r>
            <a:r>
              <a:rPr lang="en-US" sz="2400" b="1" smtClean="0"/>
              <a:t>precipitation occurs, tends to be drizzly</a:t>
            </a:r>
          </a:p>
          <a:p>
            <a:pPr lvl="1">
              <a:lnSpc>
                <a:spcPct val="90000"/>
              </a:lnSpc>
            </a:pPr>
            <a:endParaRPr lang="en-US" sz="1400" smtClean="0"/>
          </a:p>
          <a:p>
            <a:pPr lvl="1">
              <a:lnSpc>
                <a:spcPct val="90000"/>
              </a:lnSpc>
            </a:pPr>
            <a:r>
              <a:rPr lang="en-US" sz="2400" b="1" smtClean="0"/>
              <a:t>Unstable Air</a:t>
            </a:r>
          </a:p>
          <a:p>
            <a:pPr lvl="2">
              <a:lnSpc>
                <a:spcPct val="90000"/>
              </a:lnSpc>
            </a:pPr>
            <a:r>
              <a:rPr lang="en-US" sz="2400" b="1" smtClean="0"/>
              <a:t>Buoyant</a:t>
            </a:r>
            <a:r>
              <a:rPr lang="en-US" sz="2400" smtClean="0"/>
              <a:t>: </a:t>
            </a:r>
            <a:r>
              <a:rPr lang="en-US" sz="2400" b="1" smtClean="0"/>
              <a:t>rises without outside force</a:t>
            </a:r>
          </a:p>
          <a:p>
            <a:pPr lvl="2">
              <a:lnSpc>
                <a:spcPct val="90000"/>
              </a:lnSpc>
            </a:pPr>
            <a:r>
              <a:rPr lang="en-US" sz="2400" smtClean="0"/>
              <a:t>If </a:t>
            </a:r>
            <a:r>
              <a:rPr lang="en-US" sz="2400" b="1" smtClean="0"/>
              <a:t>clouds develop, tend to be cumuliform</a:t>
            </a:r>
          </a:p>
          <a:p>
            <a:pPr lvl="2">
              <a:lnSpc>
                <a:spcPct val="90000"/>
              </a:lnSpc>
            </a:pPr>
            <a:r>
              <a:rPr lang="en-US" sz="2400" smtClean="0"/>
              <a:t>If </a:t>
            </a:r>
            <a:r>
              <a:rPr lang="en-US" sz="2400" b="1" smtClean="0"/>
              <a:t>precipitation occurs, tends to be showery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epswww.unm.edu/facstaff/gmeyer/envsc101/wk11atmcompcirc_files/image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54075"/>
            <a:ext cx="7272338"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14400" y="152400"/>
            <a:ext cx="6781800" cy="1600200"/>
          </a:xfrm>
        </p:spPr>
        <p:txBody>
          <a:bodyPr/>
          <a:lstStyle/>
          <a:p>
            <a:pPr algn="ctr"/>
            <a:r>
              <a:rPr lang="en-US" sz="4800" smtClean="0"/>
              <a:t>Precipitation</a:t>
            </a:r>
          </a:p>
        </p:txBody>
      </p:sp>
      <p:sp>
        <p:nvSpPr>
          <p:cNvPr id="43011" name="Rectangle 3"/>
          <p:cNvSpPr>
            <a:spLocks noGrp="1" noChangeArrowheads="1"/>
          </p:cNvSpPr>
          <p:nvPr>
            <p:ph idx="1"/>
          </p:nvPr>
        </p:nvSpPr>
        <p:spPr>
          <a:xfrm>
            <a:off x="457200" y="1600200"/>
            <a:ext cx="8077200" cy="3886200"/>
          </a:xfrm>
        </p:spPr>
        <p:txBody>
          <a:bodyPr/>
          <a:lstStyle/>
          <a:p>
            <a:r>
              <a:rPr lang="en-US" sz="3600" smtClean="0"/>
              <a:t>All </a:t>
            </a:r>
            <a:r>
              <a:rPr lang="en-US" sz="3600" u="sng" smtClean="0"/>
              <a:t>precipitation originates in clouds</a:t>
            </a:r>
            <a:r>
              <a:rPr lang="en-US" sz="3600" smtClean="0"/>
              <a:t>, but </a:t>
            </a:r>
            <a:r>
              <a:rPr lang="en-US" sz="3600" u="sng" smtClean="0"/>
              <a:t>most clouds do not yield precipitation</a:t>
            </a:r>
            <a:r>
              <a:rPr lang="en-US" sz="360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Cindy\Desktop\class\jpg\water2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688" y="4067175"/>
            <a:ext cx="3897312" cy="202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3" descr="C:\Users\Cindy\Desktop\class\jpg\water2b[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6975" y="1828800"/>
            <a:ext cx="363855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4" descr="C:\Users\Cindy\Desktop\class\jpg\water2c[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295400"/>
            <a:ext cx="3878263"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Rectangle 1"/>
          <p:cNvSpPr>
            <a:spLocks noChangeArrowheads="1"/>
          </p:cNvSpPr>
          <p:nvPr/>
        </p:nvSpPr>
        <p:spPr bwMode="auto">
          <a:xfrm>
            <a:off x="457200" y="627063"/>
            <a:ext cx="79692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t>Molecular Structure of Water</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219200" y="304800"/>
            <a:ext cx="6934200" cy="914400"/>
          </a:xfrm>
        </p:spPr>
        <p:txBody>
          <a:bodyPr/>
          <a:lstStyle/>
          <a:p>
            <a:pPr algn="ctr"/>
            <a:r>
              <a:rPr lang="en-US" sz="4000" smtClean="0"/>
              <a:t>The Processes of Precipitation</a:t>
            </a:r>
          </a:p>
        </p:txBody>
      </p:sp>
      <p:sp>
        <p:nvSpPr>
          <p:cNvPr id="44035" name="Rectangle 3"/>
          <p:cNvSpPr>
            <a:spLocks noGrp="1" noChangeArrowheads="1"/>
          </p:cNvSpPr>
          <p:nvPr>
            <p:ph idx="1"/>
          </p:nvPr>
        </p:nvSpPr>
        <p:spPr>
          <a:xfrm>
            <a:off x="1143000" y="1219200"/>
            <a:ext cx="6858000" cy="4530725"/>
          </a:xfrm>
        </p:spPr>
        <p:txBody>
          <a:bodyPr/>
          <a:lstStyle/>
          <a:p>
            <a:r>
              <a:rPr lang="en-US" sz="2800" b="1" smtClean="0"/>
              <a:t>Average-sized raindrop contains several million times as much water as the average-sized water droplet found in any cloud</a:t>
            </a:r>
          </a:p>
          <a:p>
            <a:endParaRPr lang="en-US" sz="1400" smtClean="0"/>
          </a:p>
          <a:p>
            <a:r>
              <a:rPr lang="en-US" sz="2800" b="1" smtClean="0"/>
              <a:t>Two mechanisms to produce precipitation </a:t>
            </a:r>
            <a:r>
              <a:rPr lang="en-US" sz="2800" smtClean="0"/>
              <a:t>particles</a:t>
            </a:r>
          </a:p>
          <a:p>
            <a:pPr lvl="1"/>
            <a:r>
              <a:rPr lang="en-US" sz="2800" b="1" smtClean="0"/>
              <a:t>Collision and coalescence of water droplets</a:t>
            </a:r>
          </a:p>
          <a:p>
            <a:pPr lvl="1"/>
            <a:r>
              <a:rPr lang="en-US" sz="2800" b="1" smtClean="0"/>
              <a:t>Ice-crystal formation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0"/>
            <a:ext cx="8001000" cy="1143000"/>
          </a:xfrm>
        </p:spPr>
        <p:txBody>
          <a:bodyPr/>
          <a:lstStyle/>
          <a:p>
            <a:pPr algn="ctr"/>
            <a:r>
              <a:rPr lang="en-US" sz="4400" smtClean="0"/>
              <a:t>The Processes of Precipitation</a:t>
            </a:r>
          </a:p>
        </p:txBody>
      </p:sp>
      <p:sp>
        <p:nvSpPr>
          <p:cNvPr id="45059" name="Rectangle 3"/>
          <p:cNvSpPr>
            <a:spLocks noGrp="1" noChangeArrowheads="1"/>
          </p:cNvSpPr>
          <p:nvPr>
            <p:ph idx="1"/>
          </p:nvPr>
        </p:nvSpPr>
        <p:spPr>
          <a:xfrm>
            <a:off x="304800" y="1371600"/>
            <a:ext cx="5715000" cy="4530725"/>
          </a:xfrm>
        </p:spPr>
        <p:txBody>
          <a:bodyPr/>
          <a:lstStyle/>
          <a:p>
            <a:r>
              <a:rPr lang="en-US" b="1" smtClean="0"/>
              <a:t>Collision/Coalescence</a:t>
            </a:r>
          </a:p>
          <a:p>
            <a:pPr lvl="1"/>
            <a:r>
              <a:rPr lang="en-US" sz="2400" smtClean="0"/>
              <a:t>The process most responsible for precipitation in the tropics, and in some middle latitudes.</a:t>
            </a:r>
          </a:p>
          <a:p>
            <a:pPr lvl="1"/>
            <a:r>
              <a:rPr lang="en-US" sz="2400" smtClean="0"/>
              <a:t>Works best in “</a:t>
            </a:r>
            <a:r>
              <a:rPr lang="en-US" sz="2400" b="1" smtClean="0"/>
              <a:t>warm clouds</a:t>
            </a:r>
            <a:r>
              <a:rPr lang="en-US" sz="2400" smtClean="0"/>
              <a:t>”</a:t>
            </a:r>
          </a:p>
          <a:p>
            <a:pPr lvl="1"/>
            <a:r>
              <a:rPr lang="en-US" sz="2400" b="1" smtClean="0"/>
              <a:t>Rain</a:t>
            </a:r>
            <a:r>
              <a:rPr lang="en-US" sz="2400" smtClean="0"/>
              <a:t> is produced by the </a:t>
            </a:r>
            <a:r>
              <a:rPr lang="en-US" sz="2400" b="1" smtClean="0"/>
              <a:t>collision and coalescing</a:t>
            </a:r>
            <a:r>
              <a:rPr lang="en-US" sz="2400" smtClean="0"/>
              <a:t>.</a:t>
            </a:r>
          </a:p>
        </p:txBody>
      </p:sp>
      <p:pic>
        <p:nvPicPr>
          <p:cNvPr id="45060" name="Picture 2" descr="http://www.physics.byu.edu/faculty/christensen/Physics%20137/Figures/Precipitation/c&amp;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1927225"/>
            <a:ext cx="3084513"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228600" y="76200"/>
            <a:ext cx="8686800" cy="1143000"/>
          </a:xfrm>
        </p:spPr>
        <p:txBody>
          <a:bodyPr/>
          <a:lstStyle/>
          <a:p>
            <a:pPr algn="ctr"/>
            <a:r>
              <a:rPr lang="en-US" sz="4400" smtClean="0"/>
              <a:t>The Processes of Precipitation</a:t>
            </a:r>
          </a:p>
        </p:txBody>
      </p:sp>
      <p:sp>
        <p:nvSpPr>
          <p:cNvPr id="46083" name="Rectangle 3"/>
          <p:cNvSpPr>
            <a:spLocks noGrp="1" noChangeArrowheads="1"/>
          </p:cNvSpPr>
          <p:nvPr>
            <p:ph idx="1"/>
          </p:nvPr>
        </p:nvSpPr>
        <p:spPr>
          <a:xfrm>
            <a:off x="685800" y="1066800"/>
            <a:ext cx="7620000" cy="5257800"/>
          </a:xfrm>
        </p:spPr>
        <p:txBody>
          <a:bodyPr/>
          <a:lstStyle/>
          <a:p>
            <a:pPr>
              <a:lnSpc>
                <a:spcPct val="90000"/>
              </a:lnSpc>
            </a:pPr>
            <a:r>
              <a:rPr lang="en-US" b="1" smtClean="0"/>
              <a:t>Ice-Crystal Formation</a:t>
            </a:r>
          </a:p>
          <a:p>
            <a:pPr lvl="1">
              <a:lnSpc>
                <a:spcPct val="90000"/>
              </a:lnSpc>
            </a:pPr>
            <a:r>
              <a:rPr lang="en-US" sz="2400" b="1" smtClean="0"/>
              <a:t>Cold Clouds</a:t>
            </a:r>
          </a:p>
          <a:p>
            <a:pPr lvl="2">
              <a:lnSpc>
                <a:spcPct val="90000"/>
              </a:lnSpc>
            </a:pPr>
            <a:r>
              <a:rPr lang="en-US" sz="2400" smtClean="0"/>
              <a:t>Clouds extend </a:t>
            </a:r>
            <a:r>
              <a:rPr lang="en-US" sz="2400" b="1" smtClean="0"/>
              <a:t>high enough to have temperatures well below the freezing point of water</a:t>
            </a:r>
          </a:p>
          <a:p>
            <a:pPr lvl="2">
              <a:lnSpc>
                <a:spcPct val="90000"/>
              </a:lnSpc>
            </a:pPr>
            <a:r>
              <a:rPr lang="en-US" sz="2400" smtClean="0"/>
              <a:t>Clouds contain </a:t>
            </a:r>
            <a:r>
              <a:rPr lang="en-US" sz="2400" b="1" smtClean="0"/>
              <a:t>ice crystals and supercooled water droplets.</a:t>
            </a:r>
          </a:p>
          <a:p>
            <a:pPr lvl="2">
              <a:lnSpc>
                <a:spcPct val="90000"/>
              </a:lnSpc>
            </a:pPr>
            <a:r>
              <a:rPr lang="en-US" sz="2400" b="1" smtClean="0"/>
              <a:t>Ice-crystals pull more water vapor to get larger</a:t>
            </a:r>
          </a:p>
          <a:p>
            <a:pPr lvl="2">
              <a:lnSpc>
                <a:spcPct val="90000"/>
              </a:lnSpc>
            </a:pPr>
            <a:r>
              <a:rPr lang="en-US" sz="2400" b="1" smtClean="0"/>
              <a:t>Water droplets evaporate to replenish the water vapor</a:t>
            </a:r>
          </a:p>
          <a:p>
            <a:pPr lvl="2">
              <a:lnSpc>
                <a:spcPct val="90000"/>
              </a:lnSpc>
            </a:pPr>
            <a:r>
              <a:rPr lang="en-US" sz="2400" smtClean="0"/>
              <a:t>When </a:t>
            </a:r>
            <a:r>
              <a:rPr lang="en-US" sz="2400" b="1" smtClean="0"/>
              <a:t>ice-crystals get large, they begin to fall</a:t>
            </a:r>
          </a:p>
          <a:p>
            <a:pPr lvl="2">
              <a:lnSpc>
                <a:spcPct val="90000"/>
              </a:lnSpc>
            </a:pPr>
            <a:r>
              <a:rPr lang="en-US" sz="2400" smtClean="0"/>
              <a:t>As they </a:t>
            </a:r>
            <a:r>
              <a:rPr lang="en-US" sz="2400" b="1" smtClean="0"/>
              <a:t>fall into warmer air they melt, producing rain, if air is not warm they stay as snow</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2010.atmos.uiuc.edu/guides/mtr/cld/prcp/zr/prcs/gifs/ice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33400"/>
            <a:ext cx="3962400"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Picture 4" descr="http://ww2010.atmos.uiuc.edu/guides/mtr/cld/prcp/zr/prcs/gifs/i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157538"/>
            <a:ext cx="3810000" cy="273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914400" y="-304800"/>
            <a:ext cx="6781800" cy="1600200"/>
          </a:xfrm>
        </p:spPr>
        <p:txBody>
          <a:bodyPr/>
          <a:lstStyle/>
          <a:p>
            <a:pPr algn="ctr"/>
            <a:r>
              <a:rPr lang="en-US" sz="4800" smtClean="0"/>
              <a:t>Forms of Precipitation</a:t>
            </a:r>
          </a:p>
        </p:txBody>
      </p:sp>
      <p:sp>
        <p:nvSpPr>
          <p:cNvPr id="48131" name="Rectangle 3"/>
          <p:cNvSpPr>
            <a:spLocks noGrp="1" noChangeArrowheads="1"/>
          </p:cNvSpPr>
          <p:nvPr>
            <p:ph idx="1"/>
          </p:nvPr>
        </p:nvSpPr>
        <p:spPr>
          <a:xfrm>
            <a:off x="762000" y="1295400"/>
            <a:ext cx="7620000" cy="4953000"/>
          </a:xfrm>
        </p:spPr>
        <p:txBody>
          <a:bodyPr>
            <a:normAutofit/>
          </a:bodyPr>
          <a:lstStyle/>
          <a:p>
            <a:pPr>
              <a:lnSpc>
                <a:spcPct val="80000"/>
              </a:lnSpc>
            </a:pPr>
            <a:r>
              <a:rPr lang="en-US" b="1" u="sng" dirty="0" smtClean="0"/>
              <a:t>Rain</a:t>
            </a:r>
            <a:r>
              <a:rPr lang="en-US" dirty="0" smtClean="0"/>
              <a:t>– most </a:t>
            </a:r>
            <a:r>
              <a:rPr lang="en-US" b="1" dirty="0" smtClean="0"/>
              <a:t>common form of precipitation</a:t>
            </a:r>
          </a:p>
          <a:p>
            <a:pPr>
              <a:lnSpc>
                <a:spcPct val="80000"/>
              </a:lnSpc>
            </a:pPr>
            <a:endParaRPr lang="en-US" sz="1400" dirty="0" smtClean="0"/>
          </a:p>
          <a:p>
            <a:pPr>
              <a:lnSpc>
                <a:spcPct val="80000"/>
              </a:lnSpc>
            </a:pPr>
            <a:r>
              <a:rPr lang="en-US" b="1" u="sng" dirty="0" smtClean="0"/>
              <a:t>Snow</a:t>
            </a:r>
            <a:r>
              <a:rPr lang="en-US" dirty="0" smtClean="0"/>
              <a:t>– </a:t>
            </a:r>
            <a:r>
              <a:rPr lang="en-US" b="1" dirty="0" smtClean="0"/>
              <a:t>solid precipitation in the form of ice crystals</a:t>
            </a:r>
            <a:r>
              <a:rPr lang="en-US" dirty="0" smtClean="0"/>
              <a:t>, small pellets, or flakes</a:t>
            </a:r>
          </a:p>
          <a:p>
            <a:pPr>
              <a:lnSpc>
                <a:spcPct val="80000"/>
              </a:lnSpc>
            </a:pPr>
            <a:endParaRPr lang="en-US" sz="1400" dirty="0" smtClean="0"/>
          </a:p>
          <a:p>
            <a:pPr>
              <a:lnSpc>
                <a:spcPct val="80000"/>
              </a:lnSpc>
            </a:pPr>
            <a:r>
              <a:rPr lang="en-US" b="1" u="sng" dirty="0" smtClean="0"/>
              <a:t>Sleet</a:t>
            </a:r>
            <a:r>
              <a:rPr lang="en-US" dirty="0" smtClean="0"/>
              <a:t>– </a:t>
            </a:r>
            <a:r>
              <a:rPr lang="en-US" b="1" dirty="0" smtClean="0"/>
              <a:t>small raindrops that freeze during descent and reach the ground as pellets of ice</a:t>
            </a:r>
          </a:p>
          <a:p>
            <a:pPr>
              <a:lnSpc>
                <a:spcPct val="80000"/>
              </a:lnSpc>
            </a:pPr>
            <a:endParaRPr lang="en-US" sz="1400" dirty="0" smtClean="0"/>
          </a:p>
          <a:p>
            <a:pPr>
              <a:lnSpc>
                <a:spcPct val="80000"/>
              </a:lnSpc>
            </a:pPr>
            <a:r>
              <a:rPr lang="en-US" b="1" u="sng" dirty="0" smtClean="0"/>
              <a:t>Glaze</a:t>
            </a:r>
            <a:r>
              <a:rPr lang="en-US" dirty="0" smtClean="0"/>
              <a:t> – </a:t>
            </a:r>
            <a:r>
              <a:rPr lang="en-US" b="1" dirty="0" smtClean="0"/>
              <a:t>rain that turns to ice that instant it collides with a solid object</a:t>
            </a:r>
          </a:p>
          <a:p>
            <a:pPr>
              <a:lnSpc>
                <a:spcPct val="80000"/>
              </a:lnSpc>
            </a:pPr>
            <a:endParaRPr lang="en-US" sz="1400" dirty="0" smtClean="0"/>
          </a:p>
          <a:p>
            <a:pPr>
              <a:lnSpc>
                <a:spcPct val="80000"/>
              </a:lnSpc>
            </a:pPr>
            <a:r>
              <a:rPr lang="en-US" b="1" u="sng" dirty="0" smtClean="0"/>
              <a:t>Hail</a:t>
            </a:r>
            <a:r>
              <a:rPr lang="en-US" dirty="0" smtClean="0"/>
              <a:t>– is </a:t>
            </a:r>
            <a:r>
              <a:rPr lang="en-US" b="1" dirty="0" smtClean="0"/>
              <a:t>produced in cumulonimbus clouds as a result of great instability and strong vertical air currents (updrafts and downdrafts)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www.earthgauge.net/wp-content/Freezing_New_Mi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62000"/>
            <a:ext cx="751205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228600"/>
            <a:ext cx="9296400" cy="1600200"/>
          </a:xfrm>
        </p:spPr>
        <p:txBody>
          <a:bodyPr>
            <a:normAutofit/>
          </a:bodyPr>
          <a:lstStyle/>
          <a:p>
            <a:pPr algn="ctr"/>
            <a:r>
              <a:rPr lang="en-US" sz="4400" dirty="0" smtClean="0"/>
              <a:t>Atmospheric Lifting and Precipitation</a:t>
            </a:r>
          </a:p>
        </p:txBody>
      </p:sp>
      <p:sp>
        <p:nvSpPr>
          <p:cNvPr id="50179" name="Rectangle 3"/>
          <p:cNvSpPr>
            <a:spLocks noGrp="1" noChangeArrowheads="1"/>
          </p:cNvSpPr>
          <p:nvPr>
            <p:ph idx="1"/>
          </p:nvPr>
        </p:nvSpPr>
        <p:spPr>
          <a:xfrm>
            <a:off x="838200" y="1600200"/>
            <a:ext cx="7543800" cy="3886200"/>
          </a:xfrm>
        </p:spPr>
        <p:txBody>
          <a:bodyPr>
            <a:normAutofit/>
          </a:bodyPr>
          <a:lstStyle/>
          <a:p>
            <a:r>
              <a:rPr lang="en-US" b="1" dirty="0" smtClean="0"/>
              <a:t>Convective Lifting</a:t>
            </a:r>
            <a:r>
              <a:rPr lang="en-US" dirty="0" smtClean="0"/>
              <a:t>—the </a:t>
            </a:r>
            <a:r>
              <a:rPr lang="en-US" b="1" dirty="0" smtClean="0"/>
              <a:t>density of the heated air is reduced as the air expands, and so the parcel rises toward a lower-density layer</a:t>
            </a:r>
          </a:p>
          <a:p>
            <a:endParaRPr lang="en-US" dirty="0" smtClean="0"/>
          </a:p>
          <a:p>
            <a:r>
              <a:rPr lang="en-US" b="1" dirty="0" smtClean="0"/>
              <a:t>Convective precipitation– typically shower, with large raindrops falling fast and furiously but only for a short duration.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52400" y="-304800"/>
            <a:ext cx="8915400" cy="1600200"/>
          </a:xfrm>
        </p:spPr>
        <p:txBody>
          <a:bodyPr>
            <a:normAutofit/>
          </a:bodyPr>
          <a:lstStyle/>
          <a:p>
            <a:pPr algn="ctr"/>
            <a:r>
              <a:rPr lang="en-US" sz="4400" dirty="0" smtClean="0"/>
              <a:t>Atmospheric Lifting and Precipitation</a:t>
            </a:r>
          </a:p>
        </p:txBody>
      </p:sp>
      <p:sp>
        <p:nvSpPr>
          <p:cNvPr id="51203" name="Rectangle 3"/>
          <p:cNvSpPr>
            <a:spLocks noGrp="1" noChangeArrowheads="1"/>
          </p:cNvSpPr>
          <p:nvPr>
            <p:ph idx="1"/>
          </p:nvPr>
        </p:nvSpPr>
        <p:spPr>
          <a:xfrm>
            <a:off x="838200" y="1447800"/>
            <a:ext cx="7543800" cy="4724400"/>
          </a:xfrm>
        </p:spPr>
        <p:txBody>
          <a:bodyPr>
            <a:normAutofit/>
          </a:bodyPr>
          <a:lstStyle/>
          <a:p>
            <a:pPr>
              <a:lnSpc>
                <a:spcPct val="80000"/>
              </a:lnSpc>
            </a:pPr>
            <a:r>
              <a:rPr lang="en-US" b="1" dirty="0" smtClean="0"/>
              <a:t>Topographic barriers-</a:t>
            </a:r>
            <a:r>
              <a:rPr lang="en-US" dirty="0" smtClean="0"/>
              <a:t>-  </a:t>
            </a:r>
            <a:r>
              <a:rPr lang="en-US" b="1" dirty="0" smtClean="0"/>
              <a:t>block the path of horizontal air movements </a:t>
            </a:r>
            <a:r>
              <a:rPr lang="en-US" dirty="0" smtClean="0"/>
              <a:t>are likely to cause large masses of </a:t>
            </a:r>
            <a:r>
              <a:rPr lang="en-US" b="1" dirty="0" smtClean="0"/>
              <a:t>air to travel upslope</a:t>
            </a:r>
            <a:r>
              <a:rPr lang="en-US" dirty="0" smtClean="0"/>
              <a:t>. </a:t>
            </a:r>
            <a:r>
              <a:rPr lang="en-US" b="1" dirty="0" smtClean="0"/>
              <a:t>Produces orographic precipitation</a:t>
            </a:r>
            <a:r>
              <a:rPr lang="en-US" dirty="0" smtClean="0"/>
              <a:t>, with a </a:t>
            </a:r>
            <a:r>
              <a:rPr lang="en-US" b="1" dirty="0" smtClean="0"/>
              <a:t>rain shadow</a:t>
            </a:r>
          </a:p>
          <a:p>
            <a:pPr>
              <a:lnSpc>
                <a:spcPct val="80000"/>
              </a:lnSpc>
            </a:pPr>
            <a:endParaRPr lang="en-US" sz="1400" dirty="0" smtClean="0"/>
          </a:p>
          <a:p>
            <a:pPr>
              <a:lnSpc>
                <a:spcPct val="80000"/>
              </a:lnSpc>
            </a:pPr>
            <a:r>
              <a:rPr lang="en-US" b="1" dirty="0" smtClean="0"/>
              <a:t>Frontal Lifting</a:t>
            </a:r>
            <a:r>
              <a:rPr lang="en-US" dirty="0" smtClean="0"/>
              <a:t>– when </a:t>
            </a:r>
            <a:r>
              <a:rPr lang="en-US" b="1" dirty="0" smtClean="0"/>
              <a:t>unlike air masses meet and they don’t mix.  Warm air rises over the cooler air.  Results in frontal precipitation.</a:t>
            </a:r>
          </a:p>
          <a:p>
            <a:pPr>
              <a:lnSpc>
                <a:spcPct val="80000"/>
              </a:lnSpc>
            </a:pPr>
            <a:endParaRPr lang="en-US" sz="1400" dirty="0" smtClean="0"/>
          </a:p>
          <a:p>
            <a:pPr>
              <a:lnSpc>
                <a:spcPct val="80000"/>
              </a:lnSpc>
            </a:pPr>
            <a:r>
              <a:rPr lang="en-US" b="1" dirty="0" smtClean="0"/>
              <a:t>Convergent Lifting </a:t>
            </a:r>
            <a:r>
              <a:rPr lang="en-US" dirty="0" smtClean="0"/>
              <a:t>–when </a:t>
            </a:r>
            <a:r>
              <a:rPr lang="en-US" b="1" dirty="0" smtClean="0"/>
              <a:t>air converges the result is a general uplift because of crowding</a:t>
            </a:r>
            <a:r>
              <a:rPr lang="en-US" dirty="0" smtClean="0"/>
              <a:t>.  </a:t>
            </a:r>
            <a:r>
              <a:rPr lang="en-US" b="1" dirty="0" smtClean="0"/>
              <a:t>Causes convergent precipitation.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onvection.gif (6144 by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124200"/>
            <a:ext cx="2590800" cy="3016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7" name="Picture 4" descr="frontal_lift.gif (6656 by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0892" y="498475"/>
            <a:ext cx="2862777" cy="29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8" name="Picture 6" descr="orographic_lift.gif (6144 byt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98475"/>
            <a:ext cx="2634343" cy="309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143000" y="-152400"/>
            <a:ext cx="6934200" cy="1143000"/>
          </a:xfrm>
        </p:spPr>
        <p:txBody>
          <a:bodyPr rtlCol="0">
            <a:normAutofit fontScale="90000"/>
          </a:bodyPr>
          <a:lstStyle/>
          <a:p>
            <a:pPr algn="ctr" fontAlgn="auto">
              <a:spcAft>
                <a:spcPts val="0"/>
              </a:spcAft>
              <a:defRPr/>
            </a:pPr>
            <a:r>
              <a:rPr lang="en-US" sz="4000" dirty="0" smtClean="0">
                <a:solidFill>
                  <a:schemeClr val="tx1">
                    <a:lumMod val="85000"/>
                    <a:lumOff val="15000"/>
                  </a:schemeClr>
                </a:solidFill>
              </a:rPr>
              <a:t>Global Distribution of Precipitation</a:t>
            </a:r>
          </a:p>
        </p:txBody>
      </p:sp>
      <p:sp>
        <p:nvSpPr>
          <p:cNvPr id="53251" name="Rectangle 3"/>
          <p:cNvSpPr>
            <a:spLocks noGrp="1" noChangeArrowheads="1"/>
          </p:cNvSpPr>
          <p:nvPr>
            <p:ph idx="1"/>
          </p:nvPr>
        </p:nvSpPr>
        <p:spPr>
          <a:xfrm>
            <a:off x="457200" y="685800"/>
            <a:ext cx="8305800" cy="5638800"/>
          </a:xfrm>
        </p:spPr>
        <p:txBody>
          <a:bodyPr>
            <a:normAutofit/>
          </a:bodyPr>
          <a:lstStyle/>
          <a:p>
            <a:r>
              <a:rPr lang="en-US" sz="2200" b="1" dirty="0" smtClean="0"/>
              <a:t>Average Annual Precipitation</a:t>
            </a:r>
          </a:p>
          <a:p>
            <a:pPr marL="182880">
              <a:spcBef>
                <a:spcPts val="0"/>
              </a:spcBef>
            </a:pPr>
            <a:endParaRPr lang="en-US" sz="1000" dirty="0" smtClean="0"/>
          </a:p>
          <a:p>
            <a:pPr lvl="1"/>
            <a:r>
              <a:rPr lang="en-US" sz="2000" dirty="0" smtClean="0"/>
              <a:t>The amount of precipitation </a:t>
            </a:r>
            <a:r>
              <a:rPr lang="en-US" sz="2000" b="1" dirty="0" smtClean="0"/>
              <a:t>spatially found </a:t>
            </a:r>
            <a:r>
              <a:rPr lang="en-US" sz="2000" dirty="0" smtClean="0"/>
              <a:t>around the world.</a:t>
            </a:r>
          </a:p>
          <a:p>
            <a:pPr lvl="1">
              <a:spcBef>
                <a:spcPts val="0"/>
              </a:spcBef>
            </a:pPr>
            <a:endParaRPr lang="en-US" sz="1000" dirty="0" smtClean="0"/>
          </a:p>
          <a:p>
            <a:pPr lvl="1"/>
            <a:r>
              <a:rPr lang="en-US" sz="2000" b="1" dirty="0" smtClean="0"/>
              <a:t>Cartographically shown by </a:t>
            </a:r>
            <a:r>
              <a:rPr lang="en-US" sz="2000" b="1" u="sng" dirty="0" smtClean="0"/>
              <a:t>isohyet</a:t>
            </a:r>
            <a:r>
              <a:rPr lang="en-US" sz="2000" b="1" dirty="0" smtClean="0"/>
              <a:t>.</a:t>
            </a:r>
          </a:p>
          <a:p>
            <a:pPr lvl="1">
              <a:spcBef>
                <a:spcPts val="0"/>
              </a:spcBef>
            </a:pPr>
            <a:endParaRPr lang="en-US" sz="1000" b="1" dirty="0" smtClean="0"/>
          </a:p>
          <a:p>
            <a:pPr lvl="1"/>
            <a:r>
              <a:rPr lang="en-US" sz="2000" b="1" dirty="0" smtClean="0"/>
              <a:t>Four principal regions </a:t>
            </a:r>
            <a:r>
              <a:rPr lang="en-US" sz="2000" dirty="0" smtClean="0"/>
              <a:t>of precipitation</a:t>
            </a:r>
          </a:p>
          <a:p>
            <a:pPr lvl="1">
              <a:spcBef>
                <a:spcPts val="0"/>
              </a:spcBef>
            </a:pPr>
            <a:endParaRPr lang="en-US" sz="1000" dirty="0" smtClean="0"/>
          </a:p>
          <a:p>
            <a:pPr lvl="2"/>
            <a:r>
              <a:rPr lang="en-US" b="1" u="sng" dirty="0" smtClean="0"/>
              <a:t>Tropical latitudes </a:t>
            </a:r>
            <a:r>
              <a:rPr lang="en-US" b="1" dirty="0" smtClean="0"/>
              <a:t>(wettest areas, easterly trade winds, heavy rainfall)</a:t>
            </a:r>
          </a:p>
          <a:p>
            <a:pPr lvl="2"/>
            <a:r>
              <a:rPr lang="en-US" b="1" u="sng" dirty="0" smtClean="0"/>
              <a:t>Dry lands on the western sides of contents </a:t>
            </a:r>
            <a:r>
              <a:rPr lang="en-US" b="1" dirty="0" smtClean="0"/>
              <a:t>in subtropical latitudes (dominated by high-pressure)</a:t>
            </a:r>
          </a:p>
          <a:p>
            <a:pPr lvl="2"/>
            <a:r>
              <a:rPr lang="en-US" b="1" u="sng" dirty="0" smtClean="0"/>
              <a:t>Dry lands in the mid latitudes </a:t>
            </a:r>
            <a:r>
              <a:rPr lang="en-US" b="1" dirty="0" smtClean="0"/>
              <a:t>are most extensive in central and southwestern South America</a:t>
            </a:r>
          </a:p>
          <a:p>
            <a:pPr lvl="2"/>
            <a:r>
              <a:rPr lang="en-US" b="1" u="sng" dirty="0" smtClean="0"/>
              <a:t>High Latitudes</a:t>
            </a:r>
            <a:r>
              <a:rPr lang="en-US" b="1" dirty="0" smtClean="0"/>
              <a:t>, not much precipitation anywhere.  Water surfaces are scarce and cold, and little opportunity exists for moisture to evaporate into the air.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1143000" y="76200"/>
            <a:ext cx="6934200" cy="1143000"/>
          </a:xfrm>
        </p:spPr>
        <p:txBody>
          <a:bodyPr/>
          <a:lstStyle/>
          <a:p>
            <a:pPr algn="ctr"/>
            <a:r>
              <a:rPr lang="en-US" sz="4800" dirty="0" smtClean="0"/>
              <a:t>Phase Changes of Water</a:t>
            </a:r>
          </a:p>
        </p:txBody>
      </p:sp>
      <p:sp>
        <p:nvSpPr>
          <p:cNvPr id="17411" name="Text Placeholder 2"/>
          <p:cNvSpPr>
            <a:spLocks noGrp="1"/>
          </p:cNvSpPr>
          <p:nvPr>
            <p:ph type="body" idx="4294967295"/>
          </p:nvPr>
        </p:nvSpPr>
        <p:spPr>
          <a:xfrm>
            <a:off x="533400" y="1447800"/>
            <a:ext cx="8153400" cy="4572000"/>
          </a:xfrm>
        </p:spPr>
        <p:txBody>
          <a:bodyPr/>
          <a:lstStyle/>
          <a:p>
            <a:r>
              <a:rPr lang="en-US" sz="2800" b="1" dirty="0" smtClean="0"/>
              <a:t>Evaporation</a:t>
            </a:r>
            <a:r>
              <a:rPr lang="en-US" sz="2800" dirty="0" smtClean="0"/>
              <a:t>– liquid to gaseous form</a:t>
            </a:r>
          </a:p>
          <a:p>
            <a:endParaRPr lang="en-US" sz="1400" dirty="0" smtClean="0"/>
          </a:p>
          <a:p>
            <a:r>
              <a:rPr lang="en-US" sz="2800" b="1" dirty="0" smtClean="0"/>
              <a:t>Condensation</a:t>
            </a:r>
            <a:r>
              <a:rPr lang="en-US" sz="2800" dirty="0" smtClean="0"/>
              <a:t>– water vapor to liquid water</a:t>
            </a:r>
          </a:p>
          <a:p>
            <a:endParaRPr lang="en-US" sz="1400" dirty="0" smtClean="0"/>
          </a:p>
          <a:p>
            <a:r>
              <a:rPr lang="en-US" sz="2800" b="1" dirty="0" smtClean="0"/>
              <a:t>Sublimation </a:t>
            </a:r>
            <a:r>
              <a:rPr lang="en-US" sz="2800" dirty="0" smtClean="0"/>
              <a:t>– gaseous to solid or solid to gaseous state</a:t>
            </a:r>
          </a:p>
          <a:p>
            <a:endParaRPr lang="en-US" sz="1400" dirty="0" smtClean="0"/>
          </a:p>
          <a:p>
            <a:r>
              <a:rPr lang="en-US" sz="3000" dirty="0" smtClean="0"/>
              <a:t>Each of these changes, </a:t>
            </a:r>
            <a:r>
              <a:rPr lang="en-US" sz="3000" b="1" u="sng" dirty="0" smtClean="0"/>
              <a:t>latent heat is transferred</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09600" y="-228600"/>
            <a:ext cx="7848600" cy="1371600"/>
          </a:xfrm>
        </p:spPr>
        <p:txBody>
          <a:bodyPr/>
          <a:lstStyle/>
          <a:p>
            <a:pPr algn="ctr"/>
            <a:r>
              <a:rPr lang="en-US" sz="4000" dirty="0" smtClean="0"/>
              <a:t>Seasonal Precipitation Patterns</a:t>
            </a:r>
          </a:p>
        </p:txBody>
      </p:sp>
      <p:sp>
        <p:nvSpPr>
          <p:cNvPr id="54275" name="Rectangle 3"/>
          <p:cNvSpPr>
            <a:spLocks noGrp="1" noChangeArrowheads="1"/>
          </p:cNvSpPr>
          <p:nvPr>
            <p:ph idx="1"/>
          </p:nvPr>
        </p:nvSpPr>
        <p:spPr>
          <a:xfrm>
            <a:off x="457200" y="762000"/>
            <a:ext cx="8153400" cy="5638800"/>
          </a:xfrm>
        </p:spPr>
        <p:txBody>
          <a:bodyPr>
            <a:normAutofit/>
          </a:bodyPr>
          <a:lstStyle/>
          <a:p>
            <a:r>
              <a:rPr lang="en-US" sz="2200" b="1" dirty="0" smtClean="0"/>
              <a:t>Prominent generalizations </a:t>
            </a:r>
            <a:r>
              <a:rPr lang="en-US" sz="2200" dirty="0" smtClean="0"/>
              <a:t>that can be derived from maps includes the following:</a:t>
            </a:r>
          </a:p>
          <a:p>
            <a:pPr>
              <a:spcBef>
                <a:spcPts val="0"/>
              </a:spcBef>
            </a:pPr>
            <a:endParaRPr lang="en-US" sz="1000" dirty="0" smtClean="0"/>
          </a:p>
          <a:p>
            <a:pPr lvl="1"/>
            <a:r>
              <a:rPr lang="en-US" b="1" u="sng" dirty="0" smtClean="0"/>
              <a:t>Seasonal shifting of major pressure and wind systems, following the sun, is mirrored in the displacement of the wet and dry zones</a:t>
            </a:r>
          </a:p>
          <a:p>
            <a:pPr lvl="1">
              <a:spcBef>
                <a:spcPts val="0"/>
              </a:spcBef>
            </a:pPr>
            <a:endParaRPr lang="en-US" sz="1000" b="1" u="sng" dirty="0" smtClean="0"/>
          </a:p>
          <a:p>
            <a:pPr lvl="1"/>
            <a:r>
              <a:rPr lang="en-US" b="1" u="sng" dirty="0" smtClean="0"/>
              <a:t>Summer is the time of maximum precipitation over most of the world. Exceptions occur in relatively narrow zones along western coasts between 35 degrees and 60 degrees latitude, in both the northern and southern hemispheres.</a:t>
            </a:r>
          </a:p>
          <a:p>
            <a:pPr lvl="1">
              <a:spcBef>
                <a:spcPts val="0"/>
              </a:spcBef>
            </a:pPr>
            <a:endParaRPr lang="en-US" sz="1000" u="sng" dirty="0" smtClean="0"/>
          </a:p>
          <a:p>
            <a:pPr lvl="1"/>
            <a:r>
              <a:rPr lang="en-US" b="1" u="sng" dirty="0" smtClean="0"/>
              <a:t>Most conspicuous variation in seasonal precipitation is found, predictably, in monsoon regions, where summer tends to be very wet and winter is generally dry.</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990600" y="-304800"/>
            <a:ext cx="6781800" cy="1600200"/>
          </a:xfrm>
        </p:spPr>
        <p:txBody>
          <a:bodyPr rtlCol="0">
            <a:normAutofit/>
          </a:bodyPr>
          <a:lstStyle/>
          <a:p>
            <a:pPr algn="ctr" fontAlgn="auto">
              <a:spcAft>
                <a:spcPts val="0"/>
              </a:spcAft>
              <a:defRPr/>
            </a:pPr>
            <a:r>
              <a:rPr lang="en-US" sz="4800" dirty="0" smtClean="0">
                <a:solidFill>
                  <a:schemeClr val="tx1">
                    <a:lumMod val="85000"/>
                    <a:lumOff val="15000"/>
                  </a:schemeClr>
                </a:solidFill>
              </a:rPr>
              <a:t>Precipitation Variability</a:t>
            </a:r>
          </a:p>
        </p:txBody>
      </p:sp>
      <p:sp>
        <p:nvSpPr>
          <p:cNvPr id="55299" name="Rectangle 3"/>
          <p:cNvSpPr>
            <a:spLocks noGrp="1" noChangeArrowheads="1"/>
          </p:cNvSpPr>
          <p:nvPr>
            <p:ph idx="1"/>
          </p:nvPr>
        </p:nvSpPr>
        <p:spPr>
          <a:xfrm>
            <a:off x="381000" y="1676400"/>
            <a:ext cx="8153400" cy="3886200"/>
          </a:xfrm>
        </p:spPr>
        <p:txBody>
          <a:bodyPr>
            <a:normAutofit/>
          </a:bodyPr>
          <a:lstStyle/>
          <a:p>
            <a:r>
              <a:rPr lang="en-US" sz="2800" b="1" u="sng" dirty="0" smtClean="0"/>
              <a:t>Precipitation variability- </a:t>
            </a:r>
            <a:r>
              <a:rPr lang="en-US" sz="2800" b="1" dirty="0" smtClean="0"/>
              <a:t>the expected departure from an average precipitation in any given year, expressed as a percentage above or below average.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1219200" y="-304800"/>
            <a:ext cx="6781800" cy="1600200"/>
          </a:xfrm>
        </p:spPr>
        <p:txBody>
          <a:bodyPr>
            <a:normAutofit/>
          </a:bodyPr>
          <a:lstStyle/>
          <a:p>
            <a:pPr algn="ctr"/>
            <a:r>
              <a:rPr lang="en-US" sz="4800" dirty="0" smtClean="0"/>
              <a:t>Acid Rain</a:t>
            </a:r>
          </a:p>
        </p:txBody>
      </p:sp>
      <p:sp>
        <p:nvSpPr>
          <p:cNvPr id="56323" name="Rectangle 3"/>
          <p:cNvSpPr>
            <a:spLocks noGrp="1" noChangeArrowheads="1"/>
          </p:cNvSpPr>
          <p:nvPr>
            <p:ph idx="1"/>
          </p:nvPr>
        </p:nvSpPr>
        <p:spPr>
          <a:xfrm>
            <a:off x="838200" y="1447800"/>
            <a:ext cx="7543800" cy="3886200"/>
          </a:xfrm>
        </p:spPr>
        <p:txBody>
          <a:bodyPr>
            <a:normAutofit/>
          </a:bodyPr>
          <a:lstStyle/>
          <a:p>
            <a:r>
              <a:rPr lang="en-US" b="1" u="sng" dirty="0" smtClean="0"/>
              <a:t>Acid Rain </a:t>
            </a:r>
            <a:r>
              <a:rPr lang="en-US" dirty="0" smtClean="0"/>
              <a:t>– </a:t>
            </a:r>
            <a:r>
              <a:rPr lang="en-US" b="1" dirty="0" smtClean="0"/>
              <a:t>deposition of either wet or dry acidic materials from the atmosphere </a:t>
            </a:r>
            <a:r>
              <a:rPr lang="en-US" dirty="0" smtClean="0"/>
              <a:t>on Earth’s surface.</a:t>
            </a:r>
          </a:p>
          <a:p>
            <a:endParaRPr lang="en-US" dirty="0" smtClean="0"/>
          </a:p>
          <a:p>
            <a:pPr lvl="1"/>
            <a:r>
              <a:rPr lang="en-US" sz="2400" b="1" dirty="0" smtClean="0"/>
              <a:t>Sulfuric and nitric acids </a:t>
            </a:r>
            <a:r>
              <a:rPr lang="en-US" sz="2400" dirty="0" smtClean="0"/>
              <a:t>are the principal materials recognized so far.</a:t>
            </a:r>
          </a:p>
          <a:p>
            <a:pPr lvl="1"/>
            <a:r>
              <a:rPr lang="en-US" sz="2400" b="1" dirty="0" smtClean="0"/>
              <a:t>Clean rain fall has about a 5.6 Ph value of acidity</a:t>
            </a:r>
            <a:r>
              <a:rPr lang="en-US" sz="2400" dirty="0" smtClean="0"/>
              <a:t>.  </a:t>
            </a:r>
          </a:p>
          <a:p>
            <a:pPr lvl="1"/>
            <a:r>
              <a:rPr lang="en-US" sz="2400" dirty="0" smtClean="0"/>
              <a:t>The </a:t>
            </a:r>
            <a:r>
              <a:rPr lang="en-US" sz="2400" b="1" dirty="0" smtClean="0"/>
              <a:t>lower the Ph value of a liquid the more acidic </a:t>
            </a:r>
            <a:r>
              <a:rPr lang="en-US" sz="2400" dirty="0" smtClean="0"/>
              <a:t>it is.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143000" y="-457200"/>
            <a:ext cx="6781800" cy="1600201"/>
          </a:xfrm>
        </p:spPr>
        <p:txBody>
          <a:bodyPr>
            <a:normAutofit/>
          </a:bodyPr>
          <a:lstStyle/>
          <a:p>
            <a:pPr algn="ctr"/>
            <a:r>
              <a:rPr lang="en-US" sz="4800" dirty="0" smtClean="0"/>
              <a:t>Acid Rain</a:t>
            </a:r>
          </a:p>
        </p:txBody>
      </p:sp>
      <p:sp>
        <p:nvSpPr>
          <p:cNvPr id="57347" name="Rectangle 3"/>
          <p:cNvSpPr>
            <a:spLocks noGrp="1" noChangeArrowheads="1"/>
          </p:cNvSpPr>
          <p:nvPr>
            <p:ph idx="1"/>
          </p:nvPr>
        </p:nvSpPr>
        <p:spPr>
          <a:xfrm>
            <a:off x="914400" y="1219200"/>
            <a:ext cx="6858000" cy="5638800"/>
          </a:xfrm>
        </p:spPr>
        <p:txBody>
          <a:bodyPr>
            <a:normAutofit fontScale="32500" lnSpcReduction="20000"/>
          </a:bodyPr>
          <a:lstStyle/>
          <a:p>
            <a:pPr lvl="0">
              <a:buClr>
                <a:srgbClr val="AD0101"/>
              </a:buClr>
            </a:pPr>
            <a:r>
              <a:rPr lang="en-US" sz="7400" b="1" dirty="0" smtClean="0">
                <a:solidFill>
                  <a:srgbClr val="303030"/>
                </a:solidFill>
              </a:rPr>
              <a:t>Damage from acid rain</a:t>
            </a:r>
          </a:p>
          <a:p>
            <a:pPr lvl="0">
              <a:buClr>
                <a:srgbClr val="AD0101"/>
              </a:buClr>
            </a:pPr>
            <a:endParaRPr lang="en-US" sz="4300" dirty="0" smtClean="0">
              <a:solidFill>
                <a:srgbClr val="303030"/>
              </a:solidFill>
            </a:endParaRPr>
          </a:p>
          <a:p>
            <a:pPr lvl="1">
              <a:buClr>
                <a:srgbClr val="AD0101"/>
              </a:buClr>
            </a:pPr>
            <a:r>
              <a:rPr lang="en-US" sz="7400" b="1" dirty="0" smtClean="0">
                <a:solidFill>
                  <a:srgbClr val="303030"/>
                </a:solidFill>
              </a:rPr>
              <a:t>Major hazard to the environment</a:t>
            </a:r>
          </a:p>
          <a:p>
            <a:pPr lvl="1">
              <a:buClr>
                <a:srgbClr val="AD0101"/>
              </a:buClr>
            </a:pPr>
            <a:endParaRPr lang="en-US" sz="4300" b="1" dirty="0" smtClean="0">
              <a:solidFill>
                <a:srgbClr val="303030"/>
              </a:solidFill>
            </a:endParaRPr>
          </a:p>
          <a:p>
            <a:pPr lvl="2">
              <a:buClr>
                <a:srgbClr val="AD0101"/>
              </a:buClr>
            </a:pPr>
            <a:r>
              <a:rPr lang="en-US" sz="7400" b="1" dirty="0" smtClean="0">
                <a:solidFill>
                  <a:srgbClr val="303030"/>
                </a:solidFill>
              </a:rPr>
              <a:t>The</a:t>
            </a:r>
            <a:r>
              <a:rPr lang="en-US" sz="7400" dirty="0" smtClean="0">
                <a:solidFill>
                  <a:srgbClr val="303030"/>
                </a:solidFill>
              </a:rPr>
              <a:t> </a:t>
            </a:r>
            <a:r>
              <a:rPr lang="en-US" sz="7400" b="1" dirty="0" smtClean="0">
                <a:solidFill>
                  <a:srgbClr val="303030"/>
                </a:solidFill>
              </a:rPr>
              <a:t>kills the plants and fish</a:t>
            </a:r>
          </a:p>
          <a:p>
            <a:pPr lvl="2">
              <a:buClr>
                <a:srgbClr val="AD0101"/>
              </a:buClr>
            </a:pPr>
            <a:r>
              <a:rPr lang="en-US" sz="7400" b="1" dirty="0" smtClean="0">
                <a:solidFill>
                  <a:srgbClr val="303030"/>
                </a:solidFill>
              </a:rPr>
              <a:t>Destroys buildings (ancient and modern</a:t>
            </a:r>
            <a:r>
              <a:rPr lang="en-US" sz="7400" dirty="0" smtClean="0">
                <a:solidFill>
                  <a:srgbClr val="303030"/>
                </a:solidFill>
              </a:rPr>
              <a:t>)</a:t>
            </a:r>
          </a:p>
          <a:p>
            <a:pPr lvl="2">
              <a:buClr>
                <a:srgbClr val="AD0101"/>
              </a:buClr>
            </a:pPr>
            <a:r>
              <a:rPr lang="en-US" sz="7400" b="1" dirty="0" smtClean="0">
                <a:solidFill>
                  <a:srgbClr val="303030"/>
                </a:solidFill>
              </a:rPr>
              <a:t>Harmful to all living things</a:t>
            </a:r>
          </a:p>
          <a:p>
            <a:pPr lvl="2">
              <a:buClr>
                <a:srgbClr val="AD0101"/>
              </a:buClr>
            </a:pPr>
            <a:r>
              <a:rPr lang="en-US" sz="7400" b="1" dirty="0" smtClean="0">
                <a:solidFill>
                  <a:srgbClr val="303030"/>
                </a:solidFill>
              </a:rPr>
              <a:t>Moves downwind causing damage </a:t>
            </a:r>
          </a:p>
          <a:p>
            <a:pPr lvl="2">
              <a:buClr>
                <a:srgbClr val="AD0101"/>
              </a:buClr>
            </a:pPr>
            <a:endParaRPr lang="en-US" sz="4300" b="1" dirty="0" smtClean="0">
              <a:solidFill>
                <a:srgbClr val="303030"/>
              </a:solidFill>
            </a:endParaRPr>
          </a:p>
          <a:p>
            <a:pPr lvl="1">
              <a:buClr>
                <a:srgbClr val="AD0101"/>
              </a:buClr>
            </a:pPr>
            <a:r>
              <a:rPr lang="en-US" sz="7400" b="1" dirty="0" smtClean="0">
                <a:solidFill>
                  <a:srgbClr val="303030"/>
                </a:solidFill>
              </a:rPr>
              <a:t>1990 Clean Air Act Amendments creating the Acid Rain Program</a:t>
            </a:r>
          </a:p>
          <a:p>
            <a:pPr lvl="1">
              <a:buClr>
                <a:srgbClr val="AD0101"/>
              </a:buClr>
            </a:pPr>
            <a:endParaRPr lang="en-US" sz="4300" b="1" dirty="0" smtClean="0">
              <a:solidFill>
                <a:srgbClr val="303030"/>
              </a:solidFill>
            </a:endParaRPr>
          </a:p>
          <a:p>
            <a:pPr lvl="1">
              <a:buClr>
                <a:srgbClr val="AD0101"/>
              </a:buClr>
            </a:pPr>
            <a:r>
              <a:rPr lang="en-US" sz="7400" b="1" dirty="0" smtClean="0">
                <a:solidFill>
                  <a:srgbClr val="303030"/>
                </a:solidFill>
              </a:rPr>
              <a:t>1991 Canada and United State signed the Air Quality Agreement to reduce Acid Rain.</a:t>
            </a:r>
          </a:p>
          <a:p>
            <a:pPr marL="0" indent="0">
              <a:buNone/>
            </a:pPr>
            <a:endParaRPr lang="en-US" sz="2800" dirty="0" smtClean="0"/>
          </a:p>
          <a:p>
            <a:endParaRPr lang="en-US" sz="2800" dirty="0" smtClean="0"/>
          </a:p>
          <a:p>
            <a:pPr lvl="2"/>
            <a:endParaRPr lang="en-US" dirty="0" smtClean="0"/>
          </a:p>
          <a:p>
            <a:endParaRPr lang="en-US" sz="2800" dirty="0" smtClean="0"/>
          </a:p>
          <a:p>
            <a:endParaRPr lang="en-US" sz="2800" dirty="0" smtClean="0"/>
          </a:p>
          <a:p>
            <a:pPr lvl="1"/>
            <a:endParaRPr lang="en-US"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C:\Users\Cindy\Desktop\class\jpg\latent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685800"/>
            <a:ext cx="7137400" cy="5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Placeholder 1"/>
          <p:cNvSpPr>
            <a:spLocks noGrp="1"/>
          </p:cNvSpPr>
          <p:nvPr>
            <p:ph type="body" idx="4294967295"/>
          </p:nvPr>
        </p:nvSpPr>
        <p:spPr>
          <a:xfrm>
            <a:off x="609600" y="1219200"/>
            <a:ext cx="8001000" cy="4876800"/>
          </a:xfrm>
        </p:spPr>
        <p:txBody>
          <a:bodyPr>
            <a:normAutofit/>
          </a:bodyPr>
          <a:lstStyle/>
          <a:p>
            <a:r>
              <a:rPr lang="en-US" sz="2800" b="1" u="sng" dirty="0" smtClean="0"/>
              <a:t>Latent Heat</a:t>
            </a:r>
          </a:p>
          <a:p>
            <a:pPr lvl="1"/>
            <a:endParaRPr lang="en-US" sz="1400" b="1" u="sng" dirty="0" smtClean="0"/>
          </a:p>
          <a:p>
            <a:pPr lvl="1"/>
            <a:r>
              <a:rPr lang="en-US" sz="2800" b="1" u="sng" dirty="0" smtClean="0"/>
              <a:t>Latent heat of vaporization or evaporation </a:t>
            </a:r>
          </a:p>
          <a:p>
            <a:pPr lvl="2"/>
            <a:r>
              <a:rPr lang="en-US" sz="2600" dirty="0" smtClean="0"/>
              <a:t>The </a:t>
            </a:r>
            <a:r>
              <a:rPr lang="en-US" sz="2600" b="1" dirty="0" smtClean="0"/>
              <a:t>cooling</a:t>
            </a:r>
            <a:r>
              <a:rPr lang="en-US" sz="2600" dirty="0" smtClean="0"/>
              <a:t> energy required to </a:t>
            </a:r>
            <a:r>
              <a:rPr lang="en-US" sz="2600" b="1" dirty="0" smtClean="0"/>
              <a:t>vaporize liquid water</a:t>
            </a:r>
            <a:r>
              <a:rPr lang="en-US" sz="2600" dirty="0" smtClean="0"/>
              <a:t> </a:t>
            </a:r>
          </a:p>
          <a:p>
            <a:pPr lvl="1"/>
            <a:r>
              <a:rPr lang="en-US" sz="2800" b="1" u="sng" dirty="0" smtClean="0"/>
              <a:t>Latent heat of condensation </a:t>
            </a:r>
            <a:endParaRPr lang="en-US" sz="2800" dirty="0" smtClean="0"/>
          </a:p>
          <a:p>
            <a:pPr lvl="2"/>
            <a:r>
              <a:rPr lang="en-US" sz="2600" dirty="0" smtClean="0"/>
              <a:t>The</a:t>
            </a:r>
            <a:r>
              <a:rPr lang="en-US" sz="2600" b="1" dirty="0" smtClean="0"/>
              <a:t> heating </a:t>
            </a:r>
            <a:r>
              <a:rPr lang="en-US" sz="2600" dirty="0" smtClean="0"/>
              <a:t>energy released during </a:t>
            </a:r>
            <a:r>
              <a:rPr lang="en-US" sz="2600" b="1" dirty="0" smtClean="0"/>
              <a:t>condensation</a:t>
            </a:r>
            <a:r>
              <a:rPr lang="en-US" sz="2600" dirty="0" smtClean="0"/>
              <a:t> </a:t>
            </a:r>
          </a:p>
          <a:p>
            <a:pPr lvl="1"/>
            <a:r>
              <a:rPr lang="en-US" sz="2800" b="1" u="sng" dirty="0" smtClean="0"/>
              <a:t>Latent heat of melting </a:t>
            </a:r>
            <a:endParaRPr lang="en-US" sz="2800" b="1" dirty="0" smtClean="0"/>
          </a:p>
          <a:p>
            <a:pPr lvl="2"/>
            <a:r>
              <a:rPr lang="en-US" sz="2600" dirty="0" smtClean="0"/>
              <a:t> The </a:t>
            </a:r>
            <a:r>
              <a:rPr lang="en-US" sz="2600" b="1" dirty="0" smtClean="0"/>
              <a:t>heating</a:t>
            </a:r>
            <a:r>
              <a:rPr lang="en-US" sz="2600" dirty="0" smtClean="0"/>
              <a:t> energy required to </a:t>
            </a:r>
            <a:r>
              <a:rPr lang="en-US" sz="2600" b="1" dirty="0" smtClean="0"/>
              <a:t>change ice to water</a:t>
            </a:r>
          </a:p>
        </p:txBody>
      </p:sp>
      <p:sp>
        <p:nvSpPr>
          <p:cNvPr id="19459" name="Title 2"/>
          <p:cNvSpPr>
            <a:spLocks noGrp="1"/>
          </p:cNvSpPr>
          <p:nvPr>
            <p:ph type="title" idx="4294967295"/>
          </p:nvPr>
        </p:nvSpPr>
        <p:spPr>
          <a:xfrm>
            <a:off x="990600" y="37672"/>
            <a:ext cx="6934200" cy="1143000"/>
          </a:xfrm>
        </p:spPr>
        <p:txBody>
          <a:bodyPr/>
          <a:lstStyle/>
          <a:p>
            <a:pPr algn="ctr"/>
            <a:r>
              <a:rPr lang="en-US" sz="4800" dirty="0" smtClean="0"/>
              <a:t>Phase Changes of Water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Cindy\Desktop\class\jpg\latent_heat_sch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09600"/>
            <a:ext cx="7335838"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381000" y="228600"/>
            <a:ext cx="8763000" cy="1143000"/>
          </a:xfrm>
        </p:spPr>
        <p:txBody>
          <a:bodyPr/>
          <a:lstStyle/>
          <a:p>
            <a:pPr algn="ctr"/>
            <a:r>
              <a:rPr lang="en-US" sz="4800" smtClean="0"/>
              <a:t>Water Vapor and Hydrologic Cycle</a:t>
            </a:r>
          </a:p>
        </p:txBody>
      </p:sp>
      <p:sp>
        <p:nvSpPr>
          <p:cNvPr id="21507" name="Text Placeholder 2"/>
          <p:cNvSpPr>
            <a:spLocks noGrp="1"/>
          </p:cNvSpPr>
          <p:nvPr>
            <p:ph type="body" idx="4294967295"/>
          </p:nvPr>
        </p:nvSpPr>
        <p:spPr>
          <a:xfrm>
            <a:off x="838200" y="1524000"/>
            <a:ext cx="7315200" cy="4530725"/>
          </a:xfrm>
        </p:spPr>
        <p:txBody>
          <a:bodyPr/>
          <a:lstStyle/>
          <a:p>
            <a:r>
              <a:rPr lang="en-US" sz="2800" b="1" u="sng" dirty="0" smtClean="0"/>
              <a:t>Hydrologic Cycle</a:t>
            </a:r>
          </a:p>
          <a:p>
            <a:endParaRPr lang="en-US" sz="1800" b="1" u="sng" dirty="0" smtClean="0"/>
          </a:p>
          <a:p>
            <a:pPr lvl="1"/>
            <a:r>
              <a:rPr lang="en-US" sz="2800" b="1" dirty="0" smtClean="0"/>
              <a:t>Water Vapor in the air, returns to the earth through precipitation, from the earth through streams, ground water and evaporation or evapotranspiration returns to the oceans and the air to start again.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http://www.atmos.uiuc.edu/earths_atmosphere/images/water_cycle/hydrologic_cycl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57200"/>
            <a:ext cx="5334000" cy="541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1790</TotalTime>
  <Words>1786</Words>
  <Application>Microsoft Office PowerPoint</Application>
  <PresentationFormat>On-screen Show (4:3)</PresentationFormat>
  <Paragraphs>242</Paragraphs>
  <Slides>43</Slides>
  <Notes>6</Notes>
  <HiddenSlides>0</HiddenSlides>
  <MMClips>0</MMClips>
  <ScaleCrop>false</ScaleCrop>
  <HeadingPairs>
    <vt:vector size="4" baseType="variant">
      <vt:variant>
        <vt:lpstr>Theme</vt:lpstr>
      </vt:variant>
      <vt:variant>
        <vt:i4>2</vt:i4>
      </vt:variant>
      <vt:variant>
        <vt:lpstr>Slide Titles</vt:lpstr>
      </vt:variant>
      <vt:variant>
        <vt:i4>43</vt:i4>
      </vt:variant>
    </vt:vector>
  </HeadingPairs>
  <TitlesOfParts>
    <vt:vector size="45" baseType="lpstr">
      <vt:lpstr>Custom Design</vt:lpstr>
      <vt:lpstr>NewsPrint</vt:lpstr>
      <vt:lpstr>Atmospheric Moisture</vt:lpstr>
      <vt:lpstr>The Nature of Water: Commonplace, but Unique</vt:lpstr>
      <vt:lpstr>PowerPoint Presentation</vt:lpstr>
      <vt:lpstr>Phase Changes of Water</vt:lpstr>
      <vt:lpstr>PowerPoint Presentation</vt:lpstr>
      <vt:lpstr>Phase Changes of Water</vt:lpstr>
      <vt:lpstr>PowerPoint Presentation</vt:lpstr>
      <vt:lpstr>Water Vapor and Hydrologic Cycle</vt:lpstr>
      <vt:lpstr>PowerPoint Presentation</vt:lpstr>
      <vt:lpstr>Measures of Humidity</vt:lpstr>
      <vt:lpstr>Measures of Humidity</vt:lpstr>
      <vt:lpstr>PowerPoint Presentation</vt:lpstr>
      <vt:lpstr>Related Humidity Concepts</vt:lpstr>
      <vt:lpstr>PowerPoint Presentation</vt:lpstr>
      <vt:lpstr> Evaporation </vt:lpstr>
      <vt:lpstr>Condensation</vt:lpstr>
      <vt:lpstr>Evapotranspiration</vt:lpstr>
      <vt:lpstr>PowerPoint Presentation</vt:lpstr>
      <vt:lpstr>Adiabatic Processes</vt:lpstr>
      <vt:lpstr>Clouds</vt:lpstr>
      <vt:lpstr>Clouds</vt:lpstr>
      <vt:lpstr>PowerPoint Presentation</vt:lpstr>
      <vt:lpstr>Fog</vt:lpstr>
      <vt:lpstr>PowerPoint Presentation</vt:lpstr>
      <vt:lpstr>Buoyancy of Air</vt:lpstr>
      <vt:lpstr>Buoyancy of Air</vt:lpstr>
      <vt:lpstr>Buoyancy of Air</vt:lpstr>
      <vt:lpstr>PowerPoint Presentation</vt:lpstr>
      <vt:lpstr>Precipitation</vt:lpstr>
      <vt:lpstr>The Processes of Precipitation</vt:lpstr>
      <vt:lpstr>The Processes of Precipitation</vt:lpstr>
      <vt:lpstr>The Processes of Precipitation</vt:lpstr>
      <vt:lpstr>PowerPoint Presentation</vt:lpstr>
      <vt:lpstr>Forms of Precipitation</vt:lpstr>
      <vt:lpstr>PowerPoint Presentation</vt:lpstr>
      <vt:lpstr>Atmospheric Lifting and Precipitation</vt:lpstr>
      <vt:lpstr>Atmospheric Lifting and Precipitation</vt:lpstr>
      <vt:lpstr>PowerPoint Presentation</vt:lpstr>
      <vt:lpstr>Global Distribution of Precipitation</vt:lpstr>
      <vt:lpstr>Seasonal Precipitation Patterns</vt:lpstr>
      <vt:lpstr>Precipitation Variability</vt:lpstr>
      <vt:lpstr>Acid Rain</vt:lpstr>
      <vt:lpstr>Acid Rain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allen</cp:lastModifiedBy>
  <cp:revision>193</cp:revision>
  <dcterms:created xsi:type="dcterms:W3CDTF">2007-09-03T15:50:30Z</dcterms:created>
  <dcterms:modified xsi:type="dcterms:W3CDTF">2013-08-23T22:24:29Z</dcterms:modified>
</cp:coreProperties>
</file>